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39_5C26A32B.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sldIdLst>
    <p:sldId id="311" r:id="rId5"/>
    <p:sldId id="312" r:id="rId6"/>
    <p:sldId id="313" r:id="rId7"/>
    <p:sldId id="314" r:id="rId8"/>
    <p:sldId id="327" r:id="rId9"/>
    <p:sldId id="328" r:id="rId10"/>
    <p:sldId id="329" r:id="rId11"/>
    <p:sldId id="318" r:id="rId12"/>
    <p:sldId id="322" r:id="rId13"/>
    <p:sldId id="325" r:id="rId14"/>
    <p:sldId id="319" r:id="rId15"/>
    <p:sldId id="320" r:id="rId16"/>
    <p:sldId id="321" r:id="rId17"/>
    <p:sldId id="297"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A2E1F-206B-7BDE-BBA3-1E12583CAD8E}" name="Iris J Duan" initials="ID" userId="S::iduan@gmu.edu::d5202a40-96f7-45f8-9825-5607811f0c76" providerId="AD"/>
  <p188:author id="{B10E7284-27B2-23EE-F423-0C4DCF6CDE71}" name="Roger Graham" initials="RG" userId="S::rgraha4@gmu.edu::5c2a46e7-5361-4ba9-92de-1f6572a2c670" providerId="AD"/>
  <p188:author id="{3B083B9C-F22D-A5C4-4CDA-7141E179AEEF}" name="Iris J Duan" initials="" userId="S::iduan@GMU.EDU::d5202a40-96f7-45f8-9825-5607811f0c76" providerId="AD"/>
  <p188:author id="{0E2DA9E5-4015-52CE-FBB8-5F0601616AC4}" name="Brian Joseph Haggerty" initials="BH" userId="S::bhaggert@GMU.EDU::5331e529-c405-4e88-9708-e3256bf8d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snapToGrid="0">
      <p:cViewPr varScale="1">
        <p:scale>
          <a:sx n="103" d="100"/>
          <a:sy n="103"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39_5C26A32B.xml><?xml version="1.0" encoding="utf-8"?>
<p188:cmLst xmlns:a="http://schemas.openxmlformats.org/drawingml/2006/main" xmlns:r="http://schemas.openxmlformats.org/officeDocument/2006/relationships" xmlns:p188="http://schemas.microsoft.com/office/powerpoint/2018/8/main">
  <p188:cm id="{2199D923-81D8-42D7-B45C-C0893BBFF674}" authorId="{B10E7284-27B2-23EE-F423-0C4DCF6CDE71}" status="resolved" created="2025-03-27T15:26:57.873" complete="100000">
    <pc:sldMkLst xmlns:pc="http://schemas.microsoft.com/office/powerpoint/2013/main/command">
      <pc:docMk/>
      <pc:sldMk cId="341383064" sldId="266"/>
    </pc:sldMkLst>
    <p188:txBody>
      <a:bodyPr/>
      <a:lstStyle/>
      <a:p>
        <a:r>
          <a:rPr lang="en-US"/>
          <a:t>Isn't the lexicon the same as what is section 1.8 of the paper?   Or do we need more or something else?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DBAB7-9073-490D-BB29-F507F3B0F29B}"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F91F-7BF9-4B1D-ABB2-8A18D66668E6}" type="slidenum">
              <a:rPr lang="en-US" smtClean="0"/>
              <a:t>‹#›</a:t>
            </a:fld>
            <a:endParaRPr lang="en-US"/>
          </a:p>
        </p:txBody>
      </p:sp>
    </p:spTree>
    <p:extLst>
      <p:ext uri="{BB962C8B-B14F-4D97-AF65-F5344CB8AC3E}">
        <p14:creationId xmlns:p14="http://schemas.microsoft.com/office/powerpoint/2010/main" val="61643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0A15-673C-7374-8976-D27CC2467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EF230-5FDB-7666-1F9E-503EFDEB9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6C8A7-7226-B71F-A7F8-60E5EB1A1F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Suggest we concentrate on Metadata and NLP and NOT Externals other than what results from associations between metadata and content</a:t>
            </a:r>
          </a:p>
          <a:p>
            <a:endParaRPr lang="en-US"/>
          </a:p>
        </p:txBody>
      </p:sp>
      <p:sp>
        <p:nvSpPr>
          <p:cNvPr id="4" name="Slide Number Placeholder 3">
            <a:extLst>
              <a:ext uri="{FF2B5EF4-FFF2-40B4-BE49-F238E27FC236}">
                <a16:creationId xmlns:a16="http://schemas.microsoft.com/office/drawing/2014/main" id="{0A3A0437-10D1-E0C0-BBCF-5F617B7F666A}"/>
              </a:ext>
            </a:extLst>
          </p:cNvPr>
          <p:cNvSpPr>
            <a:spLocks noGrp="1"/>
          </p:cNvSpPr>
          <p:nvPr>
            <p:ph type="sldNum" sz="quarter" idx="10"/>
          </p:nvPr>
        </p:nvSpPr>
        <p:spPr/>
        <p:txBody>
          <a:bodyPr/>
          <a:lstStyle/>
          <a:p>
            <a:fld id="{299F7350-8B16-47C9-9CA1-63AAAACE8782}" type="slidenum">
              <a:rPr lang="en-US" smtClean="0"/>
              <a:t>6</a:t>
            </a:fld>
            <a:endParaRPr lang="en-US"/>
          </a:p>
        </p:txBody>
      </p:sp>
    </p:spTree>
    <p:extLst>
      <p:ext uri="{BB962C8B-B14F-4D97-AF65-F5344CB8AC3E}">
        <p14:creationId xmlns:p14="http://schemas.microsoft.com/office/powerpoint/2010/main" val="2053478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626BF2-C429-4888-8607-738CC9DDDD12}"/>
              </a:ext>
            </a:extLst>
          </p:cNvPr>
          <p:cNvSpPr>
            <a:spLocks noGrp="1"/>
          </p:cNvSpPr>
          <p:nvPr>
            <p:ph type="subTitle" idx="1"/>
          </p:nvPr>
        </p:nvSpPr>
        <p:spPr>
          <a:xfrm>
            <a:off x="838200" y="3536724"/>
            <a:ext cx="5492620" cy="1655762"/>
          </a:xfrm>
        </p:spPr>
        <p:txBody>
          <a:bodyPr>
            <a:normAutofit/>
          </a:bodyPr>
          <a:lstStyle>
            <a:lvl1pPr marL="0" indent="0" algn="l">
              <a:buNone/>
              <a:defRPr sz="2800">
                <a:solidFill>
                  <a:srgbClr val="FFCC3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06909098-BCE6-468E-8C73-8FAD2BF1765B}"/>
              </a:ext>
            </a:extLst>
          </p:cNvPr>
          <p:cNvSpPr>
            <a:spLocks noGrp="1"/>
          </p:cNvSpPr>
          <p:nvPr>
            <p:ph type="ctrTitle"/>
          </p:nvPr>
        </p:nvSpPr>
        <p:spPr>
          <a:xfrm>
            <a:off x="838200" y="802432"/>
            <a:ext cx="5492620" cy="2203677"/>
          </a:xfrm>
        </p:spPr>
        <p:txBody>
          <a:bodyPr anchor="t"/>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282294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BBF7C21A-B889-4A6E-B51F-B0F799CCCF61}"/>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Picture Placeholder 2">
            <a:extLst>
              <a:ext uri="{FF2B5EF4-FFF2-40B4-BE49-F238E27FC236}">
                <a16:creationId xmlns:a16="http://schemas.microsoft.com/office/drawing/2014/main" id="{348EE639-0007-456A-BAB4-6C4F0C0B5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69061BE-7322-4175-8D2A-F69E6C895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07598149-BD54-445A-A155-A6F498CED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42240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67516204-D174-45B3-81C2-D323DF455D03}"/>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Vertical Text Placeholder 2">
            <a:extLst>
              <a:ext uri="{FF2B5EF4-FFF2-40B4-BE49-F238E27FC236}">
                <a16:creationId xmlns:a16="http://schemas.microsoft.com/office/drawing/2014/main" id="{2BB620D0-09B9-46A1-9CEB-EA8593BD53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A2B01E-2810-4024-9DE3-8CB98778DD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429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3DF47E-6BCC-CD4C-9893-6F9DB31E9925}" type="datetimeFigureOut">
              <a:rPr lang="en-US" smtClean="0"/>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D6E39-4156-F74F-A266-289F9D7958A6}" type="slidenum">
              <a:rPr lang="en-US" smtClean="0"/>
              <a:t>‹#›</a:t>
            </a:fld>
            <a:endParaRPr lang="en-US"/>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B7DD7C25-8F30-4A55-8419-5619CA4BB09B}"/>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Content Placeholder 2">
            <a:extLst>
              <a:ext uri="{FF2B5EF4-FFF2-40B4-BE49-F238E27FC236}">
                <a16:creationId xmlns:a16="http://schemas.microsoft.com/office/drawing/2014/main" id="{E9009347-1DF8-4561-B392-ADA71A20E8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620FB69-94D0-4FE2-A9CB-2E8A02081C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150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890DE-6280-4C14-8B1A-71C00576A320}"/>
              </a:ext>
            </a:extLst>
          </p:cNvPr>
          <p:cNvSpPr>
            <a:spLocks noGrp="1"/>
          </p:cNvSpPr>
          <p:nvPr>
            <p:ph type="body" idx="1"/>
          </p:nvPr>
        </p:nvSpPr>
        <p:spPr>
          <a:xfrm>
            <a:off x="694064" y="4846638"/>
            <a:ext cx="10352761" cy="1629318"/>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 name="Title 1">
            <a:extLst>
              <a:ext uri="{FF2B5EF4-FFF2-40B4-BE49-F238E27FC236}">
                <a16:creationId xmlns:a16="http://schemas.microsoft.com/office/drawing/2014/main" id="{7904E8D6-3DFA-49EE-B381-4C214EFE50E6}"/>
              </a:ext>
            </a:extLst>
          </p:cNvPr>
          <p:cNvSpPr>
            <a:spLocks noGrp="1"/>
          </p:cNvSpPr>
          <p:nvPr>
            <p:ph type="title"/>
          </p:nvPr>
        </p:nvSpPr>
        <p:spPr>
          <a:xfrm>
            <a:off x="531225" y="4045907"/>
            <a:ext cx="10515600" cy="691933"/>
          </a:xfrm>
        </p:spPr>
        <p:txBody>
          <a:bodyPr anchor="b">
            <a:noAutofit/>
          </a:bodyPr>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19591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890DE-6280-4C14-8B1A-71C00576A320}"/>
              </a:ext>
            </a:extLst>
          </p:cNvPr>
          <p:cNvSpPr>
            <a:spLocks noGrp="1"/>
          </p:cNvSpPr>
          <p:nvPr>
            <p:ph type="body" idx="1" hasCustomPrompt="1"/>
          </p:nvPr>
        </p:nvSpPr>
        <p:spPr>
          <a:xfrm>
            <a:off x="838200" y="4864295"/>
            <a:ext cx="7504134" cy="1500187"/>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Click to edit Master subtitle style</a:t>
            </a:r>
          </a:p>
        </p:txBody>
      </p:sp>
      <p:sp>
        <p:nvSpPr>
          <p:cNvPr id="2" name="Title 1">
            <a:extLst>
              <a:ext uri="{FF2B5EF4-FFF2-40B4-BE49-F238E27FC236}">
                <a16:creationId xmlns:a16="http://schemas.microsoft.com/office/drawing/2014/main" id="{7904E8D6-3DFA-49EE-B381-4C214EFE50E6}"/>
              </a:ext>
            </a:extLst>
          </p:cNvPr>
          <p:cNvSpPr>
            <a:spLocks noGrp="1"/>
          </p:cNvSpPr>
          <p:nvPr>
            <p:ph type="title" hasCustomPrompt="1"/>
          </p:nvPr>
        </p:nvSpPr>
        <p:spPr>
          <a:xfrm>
            <a:off x="122724" y="4057812"/>
            <a:ext cx="10515600" cy="531651"/>
          </a:xfrm>
        </p:spPr>
        <p:txBody>
          <a:bodyPr anchor="b">
            <a:normAutofit/>
          </a:bodyPr>
          <a:lstStyle>
            <a:lvl1pPr>
              <a:defRPr sz="2800" b="1">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186929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E8D6-3DFA-49EE-B381-4C214EFE50E6}"/>
              </a:ext>
            </a:extLst>
          </p:cNvPr>
          <p:cNvSpPr>
            <a:spLocks noGrp="1"/>
          </p:cNvSpPr>
          <p:nvPr>
            <p:ph type="title" hasCustomPrompt="1"/>
          </p:nvPr>
        </p:nvSpPr>
        <p:spPr>
          <a:xfrm>
            <a:off x="0" y="493518"/>
            <a:ext cx="10515600" cy="531651"/>
          </a:xfrm>
        </p:spPr>
        <p:txBody>
          <a:bodyPr anchor="b">
            <a:normAutofit/>
          </a:bodyPr>
          <a:lstStyle>
            <a:lvl1pPr>
              <a:defRPr sz="2800" b="1">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647903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6E2111EB-2EF3-472B-B5D1-ACBAF066B528}"/>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4" name="Content Placeholder 3">
            <a:extLst>
              <a:ext uri="{FF2B5EF4-FFF2-40B4-BE49-F238E27FC236}">
                <a16:creationId xmlns:a16="http://schemas.microsoft.com/office/drawing/2014/main" id="{B5241CED-C6CB-40CC-9379-936C49E69E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0DA0B74-29A1-446A-878B-CEE87706BC6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1D5B35-D807-4DE5-BA25-742E698BF7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42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8FA1C50B-1266-4D20-B584-DF8D9F5829B1}"/>
              </a:ext>
            </a:extLst>
          </p:cNvPr>
          <p:cNvSpPr>
            <a:spLocks noGrp="1"/>
          </p:cNvSpPr>
          <p:nvPr>
            <p:ph type="ftr" sz="quarter" idx="10"/>
          </p:nvPr>
        </p:nvSpPr>
        <p:spPr>
          <a:xfrm>
            <a:off x="7239000" y="6292502"/>
            <a:ext cx="4114800" cy="365125"/>
          </a:xfrm>
          <a:prstGeom prst="rect">
            <a:avLst/>
          </a:prstGeom>
        </p:spPr>
        <p:txBody>
          <a:bodyPr/>
          <a:lstStyle>
            <a:lvl1pPr algn="r">
              <a:defRPr sz="1400" spc="150" baseline="0">
                <a:solidFill>
                  <a:schemeClr val="bg1">
                    <a:lumMod val="50000"/>
                  </a:schemeClr>
                </a:solidFill>
              </a:defRPr>
            </a:lvl1pPr>
          </a:lstStyle>
          <a:p>
            <a:r>
              <a:rPr lang="en-US"/>
              <a:t>GEORGE MASON UNIVERSITY</a:t>
            </a:r>
          </a:p>
        </p:txBody>
      </p:sp>
      <p:sp>
        <p:nvSpPr>
          <p:cNvPr id="6" name="Content Placeholder 5">
            <a:extLst>
              <a:ext uri="{FF2B5EF4-FFF2-40B4-BE49-F238E27FC236}">
                <a16:creationId xmlns:a16="http://schemas.microsoft.com/office/drawing/2014/main" id="{4DD4A299-5AEE-4473-88D5-DE7ACA673B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E59AA6-029B-4239-980A-C07DB2AF8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31B8B-3E67-4A71-AA3A-A4CE2567C3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3DB9CF8-1169-456E-A3E2-DF576D78D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015953B9-94EE-4EAC-8F2E-E1627AA74774}"/>
              </a:ext>
            </a:extLst>
          </p:cNvPr>
          <p:cNvSpPr>
            <a:spLocks noGrp="1"/>
          </p:cNvSpPr>
          <p:nvPr>
            <p:ph type="title"/>
          </p:nvPr>
        </p:nvSpPr>
        <p:spPr>
          <a:xfrm>
            <a:off x="839788" y="365125"/>
            <a:ext cx="10515600" cy="1325563"/>
          </a:xfrm>
        </p:spPr>
        <p:txBody>
          <a:bodyPr/>
          <a:lstStyle/>
          <a:p>
            <a:r>
              <a:rPr lang="en-US"/>
              <a:t>Click to edit Master title style</a:t>
            </a:r>
          </a:p>
        </p:txBody>
      </p:sp>
    </p:spTree>
    <p:extLst>
      <p:ext uri="{BB962C8B-B14F-4D97-AF65-F5344CB8AC3E}">
        <p14:creationId xmlns:p14="http://schemas.microsoft.com/office/powerpoint/2010/main" val="102863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40126AC-8D97-4DE2-B3DA-26369DF8A181}"/>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2" name="Title 1">
            <a:extLst>
              <a:ext uri="{FF2B5EF4-FFF2-40B4-BE49-F238E27FC236}">
                <a16:creationId xmlns:a16="http://schemas.microsoft.com/office/drawing/2014/main" id="{506F9D4D-0BCA-483A-95BD-DE4F2706CC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5237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60F4A0ED-F78D-4E25-A27F-3FE64BC64783}"/>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Content Placeholder 2">
            <a:extLst>
              <a:ext uri="{FF2B5EF4-FFF2-40B4-BE49-F238E27FC236}">
                <a16:creationId xmlns:a16="http://schemas.microsoft.com/office/drawing/2014/main" id="{26B03BB2-1967-4D91-BCCA-9CB2E9415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ACA6B3-26B5-4C58-9C99-BAFF7419D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16B0B8EF-AE6F-4A7E-AE8A-454F7B29A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37565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12C08BE9-E2FF-4547-84A3-F8D710C37378}"/>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Text Placeholder 2">
            <a:extLst>
              <a:ext uri="{FF2B5EF4-FFF2-40B4-BE49-F238E27FC236}">
                <a16:creationId xmlns:a16="http://schemas.microsoft.com/office/drawing/2014/main" id="{5C3541C3-51CD-44DC-AA98-E4969E41A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081C55C5-CF07-4139-ACC9-E239E1E07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842662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6" r:id="rId9"/>
    <p:sldLayoutId id="2147483657" r:id="rId10"/>
    <p:sldLayoutId id="2147483658" r:id="rId11"/>
    <p:sldLayoutId id="2147483662" r:id="rId12"/>
  </p:sldLayoutIdLst>
  <p:hf sldNum="0"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39_5C26A32B.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FF5D-BD05-24DA-B9A2-6BE62E91816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F90C1B-F316-D1E5-1C0A-A114B246EA19}"/>
              </a:ext>
            </a:extLst>
          </p:cNvPr>
          <p:cNvSpPr>
            <a:spLocks noGrp="1"/>
          </p:cNvSpPr>
          <p:nvPr>
            <p:ph type="body" idx="1"/>
          </p:nvPr>
        </p:nvSpPr>
        <p:spPr/>
        <p:txBody>
          <a:bodyPr vert="horz" lIns="91440" tIns="45720" rIns="91440" bIns="45720" rtlCol="0" anchor="t">
            <a:noAutofit/>
          </a:bodyPr>
          <a:lstStyle/>
          <a:p>
            <a:r>
              <a:rPr lang="en-US"/>
              <a:t>CS504 Team Project</a:t>
            </a:r>
            <a:endParaRPr lang="en-US">
              <a:ea typeface="Calibri"/>
              <a:cs typeface="Calibri"/>
            </a:endParaRPr>
          </a:p>
          <a:p>
            <a:r>
              <a:rPr lang="en-US"/>
              <a:t>Spring 2025</a:t>
            </a:r>
            <a:endParaRPr lang="en-US">
              <a:ea typeface="Calibri"/>
              <a:cs typeface="Calibri"/>
            </a:endParaRPr>
          </a:p>
        </p:txBody>
      </p:sp>
      <p:sp>
        <p:nvSpPr>
          <p:cNvPr id="2" name="Title 1">
            <a:extLst>
              <a:ext uri="{FF2B5EF4-FFF2-40B4-BE49-F238E27FC236}">
                <a16:creationId xmlns:a16="http://schemas.microsoft.com/office/drawing/2014/main" id="{E074B3D2-6A42-83F8-E5D0-01F227ECB685}"/>
              </a:ext>
            </a:extLst>
          </p:cNvPr>
          <p:cNvSpPr>
            <a:spLocks noGrp="1"/>
          </p:cNvSpPr>
          <p:nvPr>
            <p:ph type="title"/>
          </p:nvPr>
        </p:nvSpPr>
        <p:spPr/>
        <p:txBody>
          <a:bodyPr anchor="ctr">
            <a:normAutofit/>
          </a:bodyPr>
          <a:lstStyle/>
          <a:p>
            <a:r>
              <a:rPr lang="en-US"/>
              <a:t>Project 2 Team </a:t>
            </a:r>
            <a:endParaRPr lang="en-US" sz="4000">
              <a:solidFill>
                <a:srgbClr val="FF0000"/>
              </a:solidFill>
              <a:ea typeface="Calibri Light"/>
              <a:cs typeface="Calibri Light"/>
            </a:endParaRPr>
          </a:p>
        </p:txBody>
      </p:sp>
    </p:spTree>
    <p:extLst>
      <p:ext uri="{BB962C8B-B14F-4D97-AF65-F5344CB8AC3E}">
        <p14:creationId xmlns:p14="http://schemas.microsoft.com/office/powerpoint/2010/main" val="271385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B3DDF9-E55B-C237-ACED-61B9A167DA01}"/>
              </a:ext>
            </a:extLst>
          </p:cNvPr>
          <p:cNvSpPr>
            <a:spLocks noGrp="1"/>
          </p:cNvSpPr>
          <p:nvPr>
            <p:ph type="ftr" sz="quarter" idx="3"/>
          </p:nvPr>
        </p:nvSpPr>
        <p:spPr/>
        <p:txBody>
          <a:bodyPr/>
          <a:lstStyle/>
          <a:p>
            <a:pPr algn="r"/>
            <a:r>
              <a:rPr lang="en-US"/>
              <a:t>GEORGE MASON UNIVERSITY</a:t>
            </a:r>
          </a:p>
        </p:txBody>
      </p:sp>
      <p:sp>
        <p:nvSpPr>
          <p:cNvPr id="3" name="Content Placeholder 2">
            <a:extLst>
              <a:ext uri="{FF2B5EF4-FFF2-40B4-BE49-F238E27FC236}">
                <a16:creationId xmlns:a16="http://schemas.microsoft.com/office/drawing/2014/main" id="{EAA7AC9E-1F1D-7FC2-03E7-F2B885E608EB}"/>
              </a:ext>
            </a:extLst>
          </p:cNvPr>
          <p:cNvSpPr>
            <a:spLocks noGrp="1"/>
          </p:cNvSpPr>
          <p:nvPr>
            <p:ph idx="1"/>
          </p:nvPr>
        </p:nvSpPr>
        <p:spPr>
          <a:xfrm>
            <a:off x="838200" y="950983"/>
            <a:ext cx="10515600" cy="5206102"/>
          </a:xfrm>
        </p:spPr>
        <p:txBody>
          <a:bodyPr vert="horz" lIns="91440" tIns="45720" rIns="91440" bIns="45720" rtlCol="0" anchor="t">
            <a:normAutofit/>
          </a:bodyPr>
          <a:lstStyle/>
          <a:p>
            <a:pPr marL="0" indent="0">
              <a:buNone/>
            </a:pPr>
            <a:endParaRPr lang="en-US">
              <a:ea typeface="Calibri" panose="020F0502020204030204"/>
              <a:cs typeface="Calibri" panose="020F0502020204030204"/>
            </a:endParaRPr>
          </a:p>
        </p:txBody>
      </p:sp>
      <p:sp>
        <p:nvSpPr>
          <p:cNvPr id="4" name="Title 3">
            <a:extLst>
              <a:ext uri="{FF2B5EF4-FFF2-40B4-BE49-F238E27FC236}">
                <a16:creationId xmlns:a16="http://schemas.microsoft.com/office/drawing/2014/main" id="{8CB1E305-DC12-7ADE-BD9B-601532E1BD12}"/>
              </a:ext>
            </a:extLst>
          </p:cNvPr>
          <p:cNvSpPr>
            <a:spLocks noGrp="1"/>
          </p:cNvSpPr>
          <p:nvPr>
            <p:ph type="title"/>
          </p:nvPr>
        </p:nvSpPr>
        <p:spPr>
          <a:xfrm>
            <a:off x="838200" y="212725"/>
            <a:ext cx="10515600" cy="722590"/>
          </a:xfrm>
        </p:spPr>
        <p:txBody>
          <a:bodyPr>
            <a:normAutofit/>
          </a:bodyPr>
          <a:lstStyle/>
          <a:p>
            <a:r>
              <a:rPr lang="en-US">
                <a:ea typeface="Calibri Light"/>
                <a:cs typeface="Calibri Light"/>
              </a:rPr>
              <a:t>Findings – Statistical models 📊</a:t>
            </a:r>
          </a:p>
        </p:txBody>
      </p:sp>
      <p:pic>
        <p:nvPicPr>
          <p:cNvPr id="6" name="Picture 5" descr="Picture 954937199, Picture">
            <a:extLst>
              <a:ext uri="{FF2B5EF4-FFF2-40B4-BE49-F238E27FC236}">
                <a16:creationId xmlns:a16="http://schemas.microsoft.com/office/drawing/2014/main" id="{AE337B85-F97D-CA92-A46D-66A2B84EB410}"/>
              </a:ext>
            </a:extLst>
          </p:cNvPr>
          <p:cNvPicPr>
            <a:picLocks noChangeAspect="1"/>
          </p:cNvPicPr>
          <p:nvPr/>
        </p:nvPicPr>
        <p:blipFill>
          <a:blip r:embed="rId2"/>
          <a:stretch>
            <a:fillRect/>
          </a:stretch>
        </p:blipFill>
        <p:spPr>
          <a:xfrm>
            <a:off x="836114" y="937135"/>
            <a:ext cx="6450734" cy="2461498"/>
          </a:xfrm>
          <a:prstGeom prst="rect">
            <a:avLst/>
          </a:prstGeom>
        </p:spPr>
      </p:pic>
      <p:pic>
        <p:nvPicPr>
          <p:cNvPr id="8" name="Picture 7" descr="A table of numbers with black text">
            <a:extLst>
              <a:ext uri="{FF2B5EF4-FFF2-40B4-BE49-F238E27FC236}">
                <a16:creationId xmlns:a16="http://schemas.microsoft.com/office/drawing/2014/main" id="{5084F33A-0F91-9447-0344-079845407B63}"/>
              </a:ext>
            </a:extLst>
          </p:cNvPr>
          <p:cNvPicPr>
            <a:picLocks noChangeAspect="1"/>
          </p:cNvPicPr>
          <p:nvPr/>
        </p:nvPicPr>
        <p:blipFill>
          <a:blip r:embed="rId3"/>
          <a:stretch>
            <a:fillRect/>
          </a:stretch>
        </p:blipFill>
        <p:spPr>
          <a:xfrm>
            <a:off x="837924" y="3556384"/>
            <a:ext cx="9455149" cy="2594173"/>
          </a:xfrm>
          <a:prstGeom prst="rect">
            <a:avLst/>
          </a:prstGeom>
        </p:spPr>
      </p:pic>
      <p:sp>
        <p:nvSpPr>
          <p:cNvPr id="9" name="TextBox 8">
            <a:extLst>
              <a:ext uri="{FF2B5EF4-FFF2-40B4-BE49-F238E27FC236}">
                <a16:creationId xmlns:a16="http://schemas.microsoft.com/office/drawing/2014/main" id="{0FD94109-60EA-8760-A1D3-2FFE1F4487FA}"/>
              </a:ext>
            </a:extLst>
          </p:cNvPr>
          <p:cNvSpPr txBox="1"/>
          <p:nvPr/>
        </p:nvSpPr>
        <p:spPr>
          <a:xfrm>
            <a:off x="6930966" y="1144459"/>
            <a:ext cx="37869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The p-value is </a:t>
            </a:r>
            <a:r>
              <a:rPr lang="en-US" sz="1200" b="1">
                <a:ea typeface="Calibri"/>
                <a:cs typeface="Calibri"/>
              </a:rPr>
              <a:t>0.02162</a:t>
            </a:r>
            <a:r>
              <a:rPr lang="en-US" sz="1200">
                <a:ea typeface="Calibri"/>
                <a:cs typeface="Calibri"/>
              </a:rPr>
              <a:t>, which is </a:t>
            </a:r>
            <a:r>
              <a:rPr lang="en-US" sz="1200" b="1">
                <a:ea typeface="Calibri"/>
                <a:cs typeface="Calibri"/>
              </a:rPr>
              <a:t>less than 0.05,</a:t>
            </a:r>
            <a:r>
              <a:rPr lang="en-US" sz="1200">
                <a:ea typeface="Calibri"/>
                <a:cs typeface="Calibri"/>
              </a:rPr>
              <a:t> meaning that there is a statistically significant relationship between yield curve and probability of recession</a:t>
            </a:r>
          </a:p>
        </p:txBody>
      </p:sp>
      <p:sp>
        <p:nvSpPr>
          <p:cNvPr id="11" name="TextBox 10">
            <a:extLst>
              <a:ext uri="{FF2B5EF4-FFF2-40B4-BE49-F238E27FC236}">
                <a16:creationId xmlns:a16="http://schemas.microsoft.com/office/drawing/2014/main" id="{3A48301D-3D44-A07E-0D94-8DD59D06D260}"/>
              </a:ext>
            </a:extLst>
          </p:cNvPr>
          <p:cNvSpPr txBox="1"/>
          <p:nvPr/>
        </p:nvSpPr>
        <p:spPr>
          <a:xfrm>
            <a:off x="7295188" y="1938098"/>
            <a:ext cx="3930830" cy="1161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376"/>
              </a:lnSpc>
            </a:pPr>
            <a:r>
              <a:rPr lang="en-US" sz="1200">
                <a:ea typeface="Calibri"/>
                <a:cs typeface="Calibri"/>
              </a:rPr>
              <a:t>Based on the p-values, the indicators that are statistically significant are: </a:t>
            </a:r>
            <a:endParaRPr lang="en-US" sz="2000"/>
          </a:p>
          <a:p>
            <a:pPr marL="228600" lvl="1" indent="-228600">
              <a:lnSpc>
                <a:spcPts val="1376"/>
              </a:lnSpc>
              <a:buFont typeface="Courier New"/>
              <a:buChar char="o"/>
            </a:pPr>
            <a:r>
              <a:rPr lang="en-US" sz="1200">
                <a:ea typeface="Calibri"/>
                <a:cs typeface="Calibri"/>
              </a:rPr>
              <a:t>Federal Funds Rate  </a:t>
            </a:r>
          </a:p>
          <a:p>
            <a:pPr marL="228600" lvl="1" indent="-228600">
              <a:lnSpc>
                <a:spcPts val="1376"/>
              </a:lnSpc>
              <a:buFont typeface="Courier New"/>
              <a:buChar char="o"/>
            </a:pPr>
            <a:r>
              <a:rPr lang="en-US" sz="1200">
                <a:ea typeface="Calibri"/>
                <a:cs typeface="Calibri"/>
              </a:rPr>
              <a:t>Home Supply </a:t>
            </a:r>
          </a:p>
          <a:p>
            <a:pPr marL="228600" lvl="1" indent="-228600">
              <a:lnSpc>
                <a:spcPts val="1376"/>
              </a:lnSpc>
              <a:buFont typeface="Courier New"/>
              <a:buChar char="o"/>
            </a:pPr>
            <a:r>
              <a:rPr lang="en-US" sz="1200">
                <a:ea typeface="Calibri"/>
                <a:cs typeface="Calibri"/>
              </a:rPr>
              <a:t>Newly Privately Owned Housing Units </a:t>
            </a:r>
          </a:p>
          <a:p>
            <a:pPr marL="228600" lvl="1" indent="-228600">
              <a:lnSpc>
                <a:spcPts val="1376"/>
              </a:lnSpc>
              <a:buFont typeface="Courier New"/>
              <a:buChar char="o"/>
            </a:pPr>
            <a:r>
              <a:rPr lang="en-US" sz="1200">
                <a:ea typeface="Calibri"/>
                <a:cs typeface="Calibri"/>
              </a:rPr>
              <a:t>Yield Curve (lagged by 6 months) </a:t>
            </a:r>
          </a:p>
        </p:txBody>
      </p:sp>
    </p:spTree>
    <p:extLst>
      <p:ext uri="{BB962C8B-B14F-4D97-AF65-F5344CB8AC3E}">
        <p14:creationId xmlns:p14="http://schemas.microsoft.com/office/powerpoint/2010/main" val="1860170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89B6-C92A-045F-A2CF-BC25E789C60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678C84-205E-0ACD-71F6-735D5CC346FA}"/>
              </a:ext>
            </a:extLst>
          </p:cNvPr>
          <p:cNvSpPr>
            <a:spLocks noGrp="1"/>
          </p:cNvSpPr>
          <p:nvPr>
            <p:ph type="ftr" sz="quarter" idx="3"/>
          </p:nvPr>
        </p:nvSpPr>
        <p:spPr/>
        <p:txBody>
          <a:bodyPr/>
          <a:lstStyle/>
          <a:p>
            <a:pPr algn="r"/>
            <a:r>
              <a:rPr lang="en-US"/>
              <a:t>GEORGE MASON UNIVERSITY</a:t>
            </a:r>
          </a:p>
        </p:txBody>
      </p:sp>
      <p:pic>
        <p:nvPicPr>
          <p:cNvPr id="5" name="Content Placeholder 4">
            <a:extLst>
              <a:ext uri="{FF2B5EF4-FFF2-40B4-BE49-F238E27FC236}">
                <a16:creationId xmlns:a16="http://schemas.microsoft.com/office/drawing/2014/main" id="{4422C347-0F25-1B9C-337F-80444DF6985D}"/>
              </a:ext>
            </a:extLst>
          </p:cNvPr>
          <p:cNvPicPr>
            <a:picLocks noGrp="1" noChangeAspect="1"/>
          </p:cNvPicPr>
          <p:nvPr>
            <p:ph idx="1"/>
          </p:nvPr>
        </p:nvPicPr>
        <p:blipFill>
          <a:blip r:embed="rId2"/>
          <a:stretch>
            <a:fillRect/>
          </a:stretch>
        </p:blipFill>
        <p:spPr>
          <a:xfrm>
            <a:off x="6277841" y="845563"/>
            <a:ext cx="5116563" cy="2976801"/>
          </a:xfrm>
          <a:prstGeom prst="rect">
            <a:avLst/>
          </a:prstGeom>
        </p:spPr>
      </p:pic>
      <p:sp>
        <p:nvSpPr>
          <p:cNvPr id="4" name="Title 3">
            <a:extLst>
              <a:ext uri="{FF2B5EF4-FFF2-40B4-BE49-F238E27FC236}">
                <a16:creationId xmlns:a16="http://schemas.microsoft.com/office/drawing/2014/main" id="{ED6B5912-F6AB-716A-D7F4-17FA8975C463}"/>
              </a:ext>
            </a:extLst>
          </p:cNvPr>
          <p:cNvSpPr>
            <a:spLocks noGrp="1"/>
          </p:cNvSpPr>
          <p:nvPr>
            <p:ph type="title"/>
          </p:nvPr>
        </p:nvSpPr>
        <p:spPr>
          <a:xfrm>
            <a:off x="630382" y="2863"/>
            <a:ext cx="10515600" cy="717501"/>
          </a:xfrm>
        </p:spPr>
        <p:txBody>
          <a:bodyPr>
            <a:normAutofit/>
          </a:bodyPr>
          <a:lstStyle/>
          <a:p>
            <a:r>
              <a:rPr lang="en-US" sz="4000">
                <a:ea typeface="Calibri Light"/>
                <a:cs typeface="Calibri Light"/>
              </a:rPr>
              <a:t>Findings – Machine learning models</a:t>
            </a:r>
          </a:p>
        </p:txBody>
      </p:sp>
      <p:pic>
        <p:nvPicPr>
          <p:cNvPr id="6" name="Picture 5">
            <a:extLst>
              <a:ext uri="{FF2B5EF4-FFF2-40B4-BE49-F238E27FC236}">
                <a16:creationId xmlns:a16="http://schemas.microsoft.com/office/drawing/2014/main" id="{EC0B7F4D-644A-81F0-D851-946ECEDB6F03}"/>
              </a:ext>
            </a:extLst>
          </p:cNvPr>
          <p:cNvPicPr>
            <a:picLocks noChangeAspect="1"/>
          </p:cNvPicPr>
          <p:nvPr/>
        </p:nvPicPr>
        <p:blipFill>
          <a:blip r:embed="rId3"/>
          <a:stretch>
            <a:fillRect/>
          </a:stretch>
        </p:blipFill>
        <p:spPr>
          <a:xfrm>
            <a:off x="631633" y="3427315"/>
            <a:ext cx="5648614" cy="3082156"/>
          </a:xfrm>
          <a:prstGeom prst="rect">
            <a:avLst/>
          </a:prstGeom>
        </p:spPr>
      </p:pic>
      <p:sp>
        <p:nvSpPr>
          <p:cNvPr id="7" name="TextBox 6">
            <a:extLst>
              <a:ext uri="{FF2B5EF4-FFF2-40B4-BE49-F238E27FC236}">
                <a16:creationId xmlns:a16="http://schemas.microsoft.com/office/drawing/2014/main" id="{4DB6511F-BCF1-6FA1-70D2-1541A95D5DBC}"/>
              </a:ext>
            </a:extLst>
          </p:cNvPr>
          <p:cNvSpPr txBox="1"/>
          <p:nvPr/>
        </p:nvSpPr>
        <p:spPr>
          <a:xfrm>
            <a:off x="631151" y="738908"/>
            <a:ext cx="5449454" cy="2601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8E32E3F1-F3A2-6EFB-63F5-534CDF51675E}"/>
              </a:ext>
            </a:extLst>
          </p:cNvPr>
          <p:cNvSpPr txBox="1"/>
          <p:nvPr/>
        </p:nvSpPr>
        <p:spPr>
          <a:xfrm>
            <a:off x="6804121" y="4248727"/>
            <a:ext cx="500303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The AUC score, which is 1.0, indicates that the model can perfectly distinguish between high and low treasury maturity.</a:t>
            </a:r>
          </a:p>
          <a:p>
            <a:endParaRPr lang="en-US" sz="1600">
              <a:ea typeface="Calibri"/>
              <a:cs typeface="Calibri"/>
            </a:endParaRPr>
          </a:p>
          <a:p>
            <a:r>
              <a:rPr lang="en-US" sz="1600">
                <a:ea typeface="Calibri"/>
                <a:cs typeface="Calibri"/>
              </a:rPr>
              <a:t>Top 3 features importance: 🌳🌳🌳</a:t>
            </a:r>
          </a:p>
          <a:p>
            <a:pPr marL="171450" indent="-171450">
              <a:buFont typeface="Arial"/>
              <a:buChar char="•"/>
            </a:pPr>
            <a:r>
              <a:rPr lang="en-US" sz="1600">
                <a:ea typeface="Calibri"/>
                <a:cs typeface="Calibri"/>
              </a:rPr>
              <a:t>Newly Privately Home Owned Units</a:t>
            </a:r>
          </a:p>
          <a:p>
            <a:pPr marL="171450" indent="-171450">
              <a:buFont typeface="Arial"/>
              <a:buChar char="•"/>
            </a:pPr>
            <a:r>
              <a:rPr lang="en-US" sz="1600">
                <a:ea typeface="Calibri"/>
                <a:cs typeface="Calibri"/>
              </a:rPr>
              <a:t>House Price Index</a:t>
            </a:r>
            <a:endParaRPr lang="en-US"/>
          </a:p>
          <a:p>
            <a:pPr marL="171450" indent="-171450">
              <a:buFont typeface="Arial"/>
              <a:buChar char="•"/>
            </a:pPr>
            <a:r>
              <a:rPr lang="en-US" sz="1600">
                <a:ea typeface="Calibri"/>
                <a:cs typeface="Calibri"/>
              </a:rPr>
              <a:t>Federal Funds Rate</a:t>
            </a:r>
          </a:p>
        </p:txBody>
      </p:sp>
      <p:sp>
        <p:nvSpPr>
          <p:cNvPr id="11" name="TextBox 10">
            <a:extLst>
              <a:ext uri="{FF2B5EF4-FFF2-40B4-BE49-F238E27FC236}">
                <a16:creationId xmlns:a16="http://schemas.microsoft.com/office/drawing/2014/main" id="{5EFC7D46-2C07-8570-0CB7-D5FDE1C8DA70}"/>
              </a:ext>
            </a:extLst>
          </p:cNvPr>
          <p:cNvSpPr txBox="1"/>
          <p:nvPr/>
        </p:nvSpPr>
        <p:spPr>
          <a:xfrm>
            <a:off x="1185332" y="1031394"/>
            <a:ext cx="509539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The AUC score of 1.0 demonstrates that this model is a strong candidate for predicting treasury maturity based on key macroeconomic indicators.</a:t>
            </a:r>
          </a:p>
          <a:p>
            <a:endParaRPr lang="en-US" sz="1600">
              <a:ea typeface="Calibri"/>
              <a:cs typeface="Calibri"/>
            </a:endParaRPr>
          </a:p>
          <a:p>
            <a:r>
              <a:rPr lang="en-US" sz="1600">
                <a:ea typeface="Calibri"/>
                <a:cs typeface="Calibri"/>
              </a:rPr>
              <a:t>Top 3 features importance: 🌈🌈🌈</a:t>
            </a:r>
          </a:p>
          <a:p>
            <a:pPr marL="285750" indent="-285750">
              <a:buFont typeface="Arial"/>
              <a:buChar char="•"/>
            </a:pPr>
            <a:r>
              <a:rPr lang="en-US" sz="1600">
                <a:ea typeface="Calibri"/>
                <a:cs typeface="Calibri"/>
              </a:rPr>
              <a:t>Newly Privately Home Owned Units</a:t>
            </a:r>
            <a:endParaRPr lang="en-US">
              <a:ea typeface="Calibri" panose="020F0502020204030204"/>
              <a:cs typeface="Calibri" panose="020F0502020204030204"/>
            </a:endParaRPr>
          </a:p>
          <a:p>
            <a:pPr marL="285750" indent="-285750">
              <a:buFont typeface="Arial"/>
              <a:buChar char="•"/>
            </a:pPr>
            <a:r>
              <a:rPr lang="en-US" sz="1600">
                <a:ea typeface="Calibri"/>
                <a:cs typeface="Calibri"/>
              </a:rPr>
              <a:t>Real Income</a:t>
            </a:r>
          </a:p>
          <a:p>
            <a:pPr marL="285750" indent="-285750">
              <a:buFont typeface="Arial"/>
              <a:buChar char="•"/>
            </a:pPr>
            <a:r>
              <a:rPr lang="en-US" sz="1600">
                <a:ea typeface="Calibri"/>
                <a:cs typeface="Calibri"/>
              </a:rPr>
              <a:t>Federal Funds Rate</a:t>
            </a:r>
          </a:p>
          <a:p>
            <a:endParaRPr lang="en-US" sz="1600">
              <a:ea typeface="Calibri"/>
              <a:cs typeface="Calibri"/>
            </a:endParaRPr>
          </a:p>
        </p:txBody>
      </p:sp>
      <p:sp>
        <p:nvSpPr>
          <p:cNvPr id="14" name="TextBox 13">
            <a:extLst>
              <a:ext uri="{FF2B5EF4-FFF2-40B4-BE49-F238E27FC236}">
                <a16:creationId xmlns:a16="http://schemas.microsoft.com/office/drawing/2014/main" id="{53F45DE4-5F32-5795-8CDD-69300D5FA740}"/>
              </a:ext>
            </a:extLst>
          </p:cNvPr>
          <p:cNvSpPr txBox="1"/>
          <p:nvPr/>
        </p:nvSpPr>
        <p:spPr>
          <a:xfrm>
            <a:off x="4062461" y="463203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t>
            </a:r>
            <a:endParaRPr lang="en-US"/>
          </a:p>
        </p:txBody>
      </p:sp>
      <p:sp>
        <p:nvSpPr>
          <p:cNvPr id="15" name="TextBox 14">
            <a:extLst>
              <a:ext uri="{FF2B5EF4-FFF2-40B4-BE49-F238E27FC236}">
                <a16:creationId xmlns:a16="http://schemas.microsoft.com/office/drawing/2014/main" id="{BC6E5980-C413-F867-2E69-CF9A93F7A1F6}"/>
              </a:ext>
            </a:extLst>
          </p:cNvPr>
          <p:cNvSpPr txBox="1"/>
          <p:nvPr/>
        </p:nvSpPr>
        <p:spPr>
          <a:xfrm>
            <a:off x="8834582" y="21844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t>
            </a:r>
            <a:endParaRPr lang="en-US"/>
          </a:p>
        </p:txBody>
      </p:sp>
    </p:spTree>
    <p:extLst>
      <p:ext uri="{BB962C8B-B14F-4D97-AF65-F5344CB8AC3E}">
        <p14:creationId xmlns:p14="http://schemas.microsoft.com/office/powerpoint/2010/main" val="423705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FC66-E3A5-B081-41A8-0CB350BE90B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E7D198-07CB-82D9-3817-AD8FCB320EE5}"/>
              </a:ext>
            </a:extLst>
          </p:cNvPr>
          <p:cNvSpPr>
            <a:spLocks noGrp="1"/>
          </p:cNvSpPr>
          <p:nvPr>
            <p:ph type="ftr" sz="quarter" idx="3"/>
          </p:nvPr>
        </p:nvSpPr>
        <p:spPr/>
        <p:txBody>
          <a:bodyPr/>
          <a:lstStyle/>
          <a:p>
            <a:pPr algn="r"/>
            <a:r>
              <a:rPr lang="en-US"/>
              <a:t>GEORGE MASON UNIVERSITY</a:t>
            </a:r>
          </a:p>
        </p:txBody>
      </p:sp>
      <p:sp>
        <p:nvSpPr>
          <p:cNvPr id="3" name="Content Placeholder 2">
            <a:extLst>
              <a:ext uri="{FF2B5EF4-FFF2-40B4-BE49-F238E27FC236}">
                <a16:creationId xmlns:a16="http://schemas.microsoft.com/office/drawing/2014/main" id="{BF6D4473-076F-5B44-8C9E-073E04256FF5}"/>
              </a:ext>
            </a:extLst>
          </p:cNvPr>
          <p:cNvSpPr>
            <a:spLocks noGrp="1"/>
          </p:cNvSpPr>
          <p:nvPr>
            <p:ph idx="1"/>
          </p:nvPr>
        </p:nvSpPr>
        <p:spPr>
          <a:xfrm>
            <a:off x="838200" y="1371504"/>
            <a:ext cx="10515600" cy="4805459"/>
          </a:xfrm>
        </p:spPr>
        <p:txBody>
          <a:bodyPr vert="horz" lIns="91440" tIns="45720" rIns="91440" bIns="45720" rtlCol="0" anchor="t">
            <a:normAutofit/>
          </a:bodyPr>
          <a:lstStyle/>
          <a:p>
            <a:pPr marL="0" indent="0">
              <a:buNone/>
            </a:pPr>
            <a:r>
              <a:rPr lang="en-US">
                <a:ea typeface="+mn-lt"/>
                <a:cs typeface="+mn-lt"/>
              </a:rPr>
              <a:t>✅ Model performance</a:t>
            </a:r>
          </a:p>
          <a:p>
            <a:r>
              <a:rPr lang="en-US" sz="2400">
                <a:ea typeface="+mn-lt"/>
                <a:cs typeface="+mn-lt"/>
              </a:rPr>
              <a:t>Both Random Forest Classifier and </a:t>
            </a:r>
            <a:r>
              <a:rPr lang="en-US" sz="2400" err="1">
                <a:ea typeface="+mn-lt"/>
                <a:cs typeface="+mn-lt"/>
              </a:rPr>
              <a:t>XGBoost</a:t>
            </a:r>
            <a:r>
              <a:rPr lang="en-US" sz="2400">
                <a:ea typeface="+mn-lt"/>
                <a:cs typeface="+mn-lt"/>
              </a:rPr>
              <a:t> Classifier achieved a perfect AUC-ROC score of 1.0, indicating excellent predictive capability.</a:t>
            </a:r>
            <a:endParaRPr lang="en-US" sz="2400">
              <a:ea typeface="Calibri"/>
              <a:cs typeface="Calibri"/>
            </a:endParaRPr>
          </a:p>
          <a:p>
            <a:r>
              <a:rPr lang="en-US" sz="2400">
                <a:ea typeface="Calibri"/>
                <a:cs typeface="Calibri"/>
              </a:rPr>
              <a:t>However, perfect score on small datasets (85 datapoints)  raise concerns of overfitting</a:t>
            </a:r>
          </a:p>
          <a:p>
            <a:pPr marL="0" indent="0">
              <a:buNone/>
            </a:pPr>
            <a:r>
              <a:rPr lang="en-US">
                <a:ea typeface="Calibri" panose="020F0502020204030204"/>
                <a:cs typeface="Calibri" panose="020F0502020204030204"/>
              </a:rPr>
              <a:t>⁉️ Why Random Forest model was chosen?</a:t>
            </a:r>
          </a:p>
          <a:p>
            <a:pPr marL="0" indent="0">
              <a:buNone/>
            </a:pPr>
            <a:endParaRPr lang="en-US">
              <a:ea typeface="Calibri" panose="020F0502020204030204"/>
              <a:cs typeface="Calibri" panose="020F0502020204030204"/>
            </a:endParaRPr>
          </a:p>
          <a:p>
            <a:pPr marL="457200" lvl="1" indent="0">
              <a:buNone/>
            </a:pPr>
            <a:endParaRPr lang="en-US">
              <a:ea typeface="Calibri" panose="020F0502020204030204"/>
              <a:cs typeface="Calibri" panose="020F0502020204030204"/>
            </a:endParaRPr>
          </a:p>
        </p:txBody>
      </p:sp>
      <p:sp>
        <p:nvSpPr>
          <p:cNvPr id="4" name="Title 3">
            <a:extLst>
              <a:ext uri="{FF2B5EF4-FFF2-40B4-BE49-F238E27FC236}">
                <a16:creationId xmlns:a16="http://schemas.microsoft.com/office/drawing/2014/main" id="{A73EC381-6F9E-E076-E3F7-29C3E8805F95}"/>
              </a:ext>
            </a:extLst>
          </p:cNvPr>
          <p:cNvSpPr>
            <a:spLocks noGrp="1"/>
          </p:cNvSpPr>
          <p:nvPr>
            <p:ph type="title"/>
          </p:nvPr>
        </p:nvSpPr>
        <p:spPr>
          <a:xfrm>
            <a:off x="838200" y="18255"/>
            <a:ext cx="10515600" cy="1325563"/>
          </a:xfrm>
        </p:spPr>
        <p:txBody>
          <a:bodyPr/>
          <a:lstStyle/>
          <a:p>
            <a:r>
              <a:rPr lang="en-US"/>
              <a:t>Summary – Model Selection Rationale</a:t>
            </a:r>
          </a:p>
        </p:txBody>
      </p:sp>
      <p:graphicFrame>
        <p:nvGraphicFramePr>
          <p:cNvPr id="7" name="Table 6">
            <a:extLst>
              <a:ext uri="{FF2B5EF4-FFF2-40B4-BE49-F238E27FC236}">
                <a16:creationId xmlns:a16="http://schemas.microsoft.com/office/drawing/2014/main" id="{E00A0BEF-F69D-8912-B61B-93D578B31313}"/>
              </a:ext>
            </a:extLst>
          </p:cNvPr>
          <p:cNvGraphicFramePr>
            <a:graphicFrameLocks noGrp="1"/>
          </p:cNvGraphicFramePr>
          <p:nvPr>
            <p:extLst>
              <p:ext uri="{D42A27DB-BD31-4B8C-83A1-F6EECF244321}">
                <p14:modId xmlns:p14="http://schemas.microsoft.com/office/powerpoint/2010/main" val="78738681"/>
              </p:ext>
            </p:extLst>
          </p:nvPr>
        </p:nvGraphicFramePr>
        <p:xfrm>
          <a:off x="846666" y="4202545"/>
          <a:ext cx="10575915" cy="2299078"/>
        </p:xfrm>
        <a:graphic>
          <a:graphicData uri="http://schemas.openxmlformats.org/drawingml/2006/table">
            <a:tbl>
              <a:tblPr firstRow="1" bandRow="1">
                <a:tableStyleId>{2D5ABB26-0587-4C30-8999-92F81FD0307C}</a:tableStyleId>
              </a:tblPr>
              <a:tblGrid>
                <a:gridCol w="3525305">
                  <a:extLst>
                    <a:ext uri="{9D8B030D-6E8A-4147-A177-3AD203B41FA5}">
                      <a16:colId xmlns:a16="http://schemas.microsoft.com/office/drawing/2014/main" val="701506939"/>
                    </a:ext>
                  </a:extLst>
                </a:gridCol>
                <a:gridCol w="3525305">
                  <a:extLst>
                    <a:ext uri="{9D8B030D-6E8A-4147-A177-3AD203B41FA5}">
                      <a16:colId xmlns:a16="http://schemas.microsoft.com/office/drawing/2014/main" val="2887784333"/>
                    </a:ext>
                  </a:extLst>
                </a:gridCol>
                <a:gridCol w="3525305">
                  <a:extLst>
                    <a:ext uri="{9D8B030D-6E8A-4147-A177-3AD203B41FA5}">
                      <a16:colId xmlns:a16="http://schemas.microsoft.com/office/drawing/2014/main" val="677059592"/>
                    </a:ext>
                  </a:extLst>
                </a:gridCol>
              </a:tblGrid>
              <a:tr h="1028274">
                <a:tc>
                  <a:txBody>
                    <a:bodyPr/>
                    <a:lstStyle/>
                    <a:p>
                      <a:r>
                        <a:rPr lang="en-US" sz="2400" b="1"/>
                        <a:t>Criteria</a:t>
                      </a:r>
                    </a:p>
                    <a:p>
                      <a:pPr lvl="0">
                        <a:buNone/>
                      </a:pPr>
                      <a:endParaRPr lang="en-US" sz="2400"/>
                    </a:p>
                    <a:p>
                      <a:pPr lvl="0">
                        <a:buNone/>
                      </a:pPr>
                      <a:r>
                        <a:rPr lang="en-US" sz="2400"/>
                        <a:t>Feature Importance</a:t>
                      </a:r>
                    </a:p>
                    <a:p>
                      <a:pPr lvl="0">
                        <a:buNone/>
                      </a:pPr>
                      <a:endParaRPr lang="en-US" sz="2400"/>
                    </a:p>
                    <a:p>
                      <a:pPr lvl="0">
                        <a:buNone/>
                      </a:pPr>
                      <a:r>
                        <a:rPr lang="en-US" sz="2400"/>
                        <a:t>Sensitivity to Sample Size</a:t>
                      </a:r>
                    </a:p>
                  </a:txBody>
                  <a:tcPr/>
                </a:tc>
                <a:tc>
                  <a:txBody>
                    <a:bodyPr/>
                    <a:lstStyle/>
                    <a:p>
                      <a:r>
                        <a:rPr lang="en-US" sz="2400" b="1"/>
                        <a:t>Random Forest</a:t>
                      </a:r>
                    </a:p>
                    <a:p>
                      <a:pPr lvl="0">
                        <a:buNone/>
                      </a:pPr>
                      <a:endParaRPr lang="en-US" sz="2400"/>
                    </a:p>
                    <a:p>
                      <a:pPr lvl="0">
                        <a:buNone/>
                      </a:pPr>
                      <a:r>
                        <a:rPr lang="en-US" sz="2400"/>
                        <a:t>Align with OLS Results</a:t>
                      </a:r>
                    </a:p>
                    <a:p>
                      <a:pPr lvl="0">
                        <a:buNone/>
                      </a:pPr>
                      <a:endParaRPr lang="en-US" sz="2400"/>
                    </a:p>
                    <a:p>
                      <a:pPr lvl="0">
                        <a:buNone/>
                      </a:pPr>
                      <a:r>
                        <a:rPr lang="en-US" sz="2400"/>
                        <a:t>Less sensitive to small data </a:t>
                      </a:r>
                    </a:p>
                  </a:txBody>
                  <a:tcPr/>
                </a:tc>
                <a:tc>
                  <a:txBody>
                    <a:bodyPr/>
                    <a:lstStyle/>
                    <a:p>
                      <a:r>
                        <a:rPr lang="en-US" sz="2400" b="1"/>
                        <a:t>Reason</a:t>
                      </a:r>
                    </a:p>
                    <a:p>
                      <a:pPr lvl="0">
                        <a:buNone/>
                      </a:pPr>
                      <a:endParaRPr lang="en-US" sz="2400"/>
                    </a:p>
                    <a:p>
                      <a:pPr lvl="0">
                        <a:buNone/>
                      </a:pPr>
                      <a:r>
                        <a:rPr lang="en-US" sz="2400"/>
                        <a:t>High interpretability</a:t>
                      </a:r>
                    </a:p>
                    <a:p>
                      <a:pPr lvl="0">
                        <a:buNone/>
                      </a:pPr>
                      <a:endParaRPr lang="en-US" sz="2400"/>
                    </a:p>
                    <a:p>
                      <a:pPr lvl="0">
                        <a:buNone/>
                      </a:pPr>
                      <a:r>
                        <a:rPr lang="en-US" sz="2400"/>
                        <a:t>More robust than </a:t>
                      </a:r>
                      <a:r>
                        <a:rPr lang="en-US" sz="2400" err="1"/>
                        <a:t>XGBoost</a:t>
                      </a:r>
                      <a:endParaRPr lang="en-US" sz="2400"/>
                    </a:p>
                  </a:txBody>
                  <a:tcPr/>
                </a:tc>
                <a:extLst>
                  <a:ext uri="{0D108BD9-81ED-4DB2-BD59-A6C34878D82A}">
                    <a16:rowId xmlns:a16="http://schemas.microsoft.com/office/drawing/2014/main" val="3498711117"/>
                  </a:ext>
                </a:extLst>
              </a:tr>
              <a:tr h="37883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0180422"/>
                  </a:ext>
                </a:extLst>
              </a:tr>
            </a:tbl>
          </a:graphicData>
        </a:graphic>
      </p:graphicFrame>
    </p:spTree>
    <p:extLst>
      <p:ext uri="{BB962C8B-B14F-4D97-AF65-F5344CB8AC3E}">
        <p14:creationId xmlns:p14="http://schemas.microsoft.com/office/powerpoint/2010/main" val="36127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0895F-9E6D-9F5A-A3FE-6981D41603A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BC28E-6266-8D52-0E49-9BD4C08292F0}"/>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9D60F38E-EF5B-DCF4-09FA-3543F24720A7}"/>
              </a:ext>
            </a:extLst>
          </p:cNvPr>
          <p:cNvSpPr>
            <a:spLocks noGrp="1"/>
          </p:cNvSpPr>
          <p:nvPr>
            <p:ph type="title"/>
          </p:nvPr>
        </p:nvSpPr>
        <p:spPr>
          <a:xfrm>
            <a:off x="838200" y="18255"/>
            <a:ext cx="10515600" cy="1325563"/>
          </a:xfrm>
        </p:spPr>
        <p:txBody>
          <a:bodyPr/>
          <a:lstStyle/>
          <a:p>
            <a:r>
              <a:rPr lang="en-US"/>
              <a:t>Next Steps</a:t>
            </a:r>
          </a:p>
        </p:txBody>
      </p:sp>
      <p:pic>
        <p:nvPicPr>
          <p:cNvPr id="9" name="Picture 8">
            <a:extLst>
              <a:ext uri="{FF2B5EF4-FFF2-40B4-BE49-F238E27FC236}">
                <a16:creationId xmlns:a16="http://schemas.microsoft.com/office/drawing/2014/main" id="{72E1B262-BE07-E532-6CA1-E26F5AE7FAFF}"/>
              </a:ext>
            </a:extLst>
          </p:cNvPr>
          <p:cNvPicPr>
            <a:picLocks noChangeAspect="1"/>
          </p:cNvPicPr>
          <p:nvPr/>
        </p:nvPicPr>
        <p:blipFill>
          <a:blip r:embed="rId2"/>
          <a:srcRect b="11897"/>
          <a:stretch/>
        </p:blipFill>
        <p:spPr>
          <a:xfrm>
            <a:off x="6747164" y="3237995"/>
            <a:ext cx="5278581" cy="3189313"/>
          </a:xfrm>
          <a:prstGeom prst="rect">
            <a:avLst/>
          </a:prstGeom>
        </p:spPr>
      </p:pic>
      <p:pic>
        <p:nvPicPr>
          <p:cNvPr id="7" name="Picture 6">
            <a:extLst>
              <a:ext uri="{FF2B5EF4-FFF2-40B4-BE49-F238E27FC236}">
                <a16:creationId xmlns:a16="http://schemas.microsoft.com/office/drawing/2014/main" id="{E7098B4A-82A6-94F9-7516-74D1C2DA25C8}"/>
              </a:ext>
            </a:extLst>
          </p:cNvPr>
          <p:cNvPicPr>
            <a:picLocks noChangeAspect="1"/>
          </p:cNvPicPr>
          <p:nvPr/>
        </p:nvPicPr>
        <p:blipFill>
          <a:blip r:embed="rId3"/>
          <a:srcRect l="33951" t="25061" r="2016" b="8041"/>
          <a:stretch/>
        </p:blipFill>
        <p:spPr>
          <a:xfrm>
            <a:off x="6747164" y="0"/>
            <a:ext cx="5278581" cy="2835965"/>
          </a:xfrm>
          <a:prstGeom prst="rect">
            <a:avLst/>
          </a:prstGeom>
        </p:spPr>
      </p:pic>
      <p:pic>
        <p:nvPicPr>
          <p:cNvPr id="10" name="Picture 9">
            <a:extLst>
              <a:ext uri="{FF2B5EF4-FFF2-40B4-BE49-F238E27FC236}">
                <a16:creationId xmlns:a16="http://schemas.microsoft.com/office/drawing/2014/main" id="{38DD0BFF-434D-A599-B3F1-32F6A2A51A66}"/>
              </a:ext>
            </a:extLst>
          </p:cNvPr>
          <p:cNvPicPr>
            <a:picLocks noChangeAspect="1"/>
          </p:cNvPicPr>
          <p:nvPr/>
        </p:nvPicPr>
        <p:blipFill>
          <a:blip r:embed="rId3"/>
          <a:srcRect t="25061" r="91345"/>
          <a:stretch/>
        </p:blipFill>
        <p:spPr>
          <a:xfrm>
            <a:off x="6736773" y="18255"/>
            <a:ext cx="713509" cy="3176817"/>
          </a:xfrm>
          <a:prstGeom prst="rect">
            <a:avLst/>
          </a:prstGeom>
        </p:spPr>
      </p:pic>
      <p:pic>
        <p:nvPicPr>
          <p:cNvPr id="11" name="Picture 10">
            <a:extLst>
              <a:ext uri="{FF2B5EF4-FFF2-40B4-BE49-F238E27FC236}">
                <a16:creationId xmlns:a16="http://schemas.microsoft.com/office/drawing/2014/main" id="{AB10F20E-D075-6C2F-EFE9-048A8AADC5AB}"/>
              </a:ext>
            </a:extLst>
          </p:cNvPr>
          <p:cNvPicPr>
            <a:picLocks noChangeAspect="1"/>
          </p:cNvPicPr>
          <p:nvPr/>
        </p:nvPicPr>
        <p:blipFill>
          <a:blip r:embed="rId3"/>
          <a:srcRect t="25061" r="53193" b="66562"/>
          <a:stretch/>
        </p:blipFill>
        <p:spPr>
          <a:xfrm>
            <a:off x="6747164" y="18255"/>
            <a:ext cx="3858492" cy="355095"/>
          </a:xfrm>
          <a:prstGeom prst="rect">
            <a:avLst/>
          </a:prstGeom>
        </p:spPr>
      </p:pic>
      <p:sp>
        <p:nvSpPr>
          <p:cNvPr id="13" name="Rectangle 12">
            <a:extLst>
              <a:ext uri="{FF2B5EF4-FFF2-40B4-BE49-F238E27FC236}">
                <a16:creationId xmlns:a16="http://schemas.microsoft.com/office/drawing/2014/main" id="{282F6CF3-A14D-B49A-6E74-CB9AB3444925}"/>
              </a:ext>
            </a:extLst>
          </p:cNvPr>
          <p:cNvSpPr/>
          <p:nvPr/>
        </p:nvSpPr>
        <p:spPr>
          <a:xfrm>
            <a:off x="6747164" y="18255"/>
            <a:ext cx="5278581" cy="3158562"/>
          </a:xfrm>
          <a:prstGeom prst="rect">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B060D0-04D8-E496-64E8-D991EC714EE7}"/>
              </a:ext>
            </a:extLst>
          </p:cNvPr>
          <p:cNvSpPr/>
          <p:nvPr/>
        </p:nvSpPr>
        <p:spPr>
          <a:xfrm>
            <a:off x="6740540" y="3231909"/>
            <a:ext cx="5278581" cy="3158562"/>
          </a:xfrm>
          <a:prstGeom prst="rect">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D922CB6-8B64-5566-9F5E-5C9CC6D72FE0}"/>
              </a:ext>
            </a:extLst>
          </p:cNvPr>
          <p:cNvSpPr txBox="1"/>
          <p:nvPr/>
        </p:nvSpPr>
        <p:spPr>
          <a:xfrm>
            <a:off x="683171" y="1340070"/>
            <a:ext cx="558315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panose="020F0502020204030204"/>
                <a:cs typeface="Calibri" panose="020F0502020204030204"/>
              </a:rPr>
              <a:t>Explore:</a:t>
            </a:r>
          </a:p>
          <a:p>
            <a:pPr marL="285750" indent="-285750">
              <a:buFont typeface="Arial"/>
              <a:buChar char="•"/>
            </a:pPr>
            <a:r>
              <a:rPr lang="en-US" sz="2800">
                <a:ea typeface="Calibri" panose="020F0502020204030204"/>
                <a:cs typeface="Calibri" panose="020F0502020204030204"/>
              </a:rPr>
              <a:t>Other recessions</a:t>
            </a:r>
            <a:endParaRPr lang="en-US" sz="2800"/>
          </a:p>
          <a:p>
            <a:pPr marL="285750" indent="-285750">
              <a:buFont typeface="Arial"/>
              <a:buChar char="•"/>
            </a:pPr>
            <a:r>
              <a:rPr lang="en-US" sz="2800">
                <a:ea typeface="Calibri" panose="020F0502020204030204"/>
                <a:cs typeface="Calibri" panose="020F0502020204030204"/>
              </a:rPr>
              <a:t>Uniqueness of 2020 recession</a:t>
            </a:r>
          </a:p>
          <a:p>
            <a:pPr lvl="1"/>
            <a:r>
              <a:rPr lang="en-US" sz="2800">
                <a:ea typeface="Calibri" panose="020F0502020204030204"/>
                <a:cs typeface="Calibri" panose="020F0502020204030204"/>
              </a:rPr>
              <a:t>(COVID 19 Pandemic)</a:t>
            </a:r>
          </a:p>
          <a:p>
            <a:pPr marL="285750" indent="-285750">
              <a:buFont typeface="Arial"/>
              <a:buChar char="•"/>
            </a:pPr>
            <a:r>
              <a:rPr lang="en-US" sz="2800">
                <a:ea typeface="Calibri" panose="020F0502020204030204"/>
                <a:cs typeface="Calibri" panose="020F0502020204030204"/>
              </a:rPr>
              <a:t>Different Machine Learning Models</a:t>
            </a:r>
          </a:p>
          <a:p>
            <a:pPr marL="285750" indent="-285750">
              <a:buFont typeface="Arial"/>
              <a:buChar char="•"/>
            </a:pPr>
            <a:r>
              <a:rPr lang="en-US" sz="2800">
                <a:ea typeface="Calibri" panose="020F0502020204030204"/>
                <a:cs typeface="Calibri" panose="020F0502020204030204"/>
              </a:rPr>
              <a:t>Other economic factors</a:t>
            </a:r>
          </a:p>
          <a:p>
            <a:pPr marL="742950" lvl="1" indent="-285750">
              <a:buFont typeface="Arial"/>
              <a:buChar char="•"/>
            </a:pPr>
            <a:r>
              <a:rPr lang="en-US" sz="2800">
                <a:ea typeface="Calibri" panose="020F0502020204030204"/>
                <a:cs typeface="Calibri" panose="020F0502020204030204"/>
              </a:rPr>
              <a:t>Interest Rates</a:t>
            </a:r>
          </a:p>
          <a:p>
            <a:pPr marL="742950" lvl="1" indent="-285750">
              <a:buFont typeface="Arial"/>
              <a:buChar char="•"/>
            </a:pPr>
            <a:r>
              <a:rPr lang="en-US" sz="2800">
                <a:ea typeface="Calibri" panose="020F0502020204030204"/>
                <a:cs typeface="Calibri" panose="020F0502020204030204"/>
              </a:rPr>
              <a:t>Consumer Confidence</a:t>
            </a:r>
          </a:p>
          <a:p>
            <a:pPr marL="742950" lvl="1" indent="-285750">
              <a:buFont typeface="Arial"/>
              <a:buChar char="•"/>
            </a:pPr>
            <a:r>
              <a:rPr lang="en-US" sz="2800">
                <a:ea typeface="Calibri" panose="020F0502020204030204"/>
                <a:cs typeface="Calibri" panose="020F0502020204030204"/>
              </a:rPr>
              <a:t>Unemployment</a:t>
            </a:r>
          </a:p>
          <a:p>
            <a:pPr marL="742950" lvl="1" indent="-285750">
              <a:buFont typeface="Arial"/>
              <a:buChar char="•"/>
            </a:pPr>
            <a:r>
              <a:rPr lang="en-US" sz="2800">
                <a:ea typeface="Calibri" panose="020F0502020204030204"/>
                <a:cs typeface="Calibri" panose="020F0502020204030204"/>
              </a:rPr>
              <a:t>Inflation</a:t>
            </a:r>
          </a:p>
        </p:txBody>
      </p:sp>
    </p:spTree>
    <p:extLst>
      <p:ext uri="{BB962C8B-B14F-4D97-AF65-F5344CB8AC3E}">
        <p14:creationId xmlns:p14="http://schemas.microsoft.com/office/powerpoint/2010/main" val="4232661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16AD7-87A5-A9C6-EFFA-D89AE7550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E56EA4-B86B-F24A-5375-6FAAA33774AF}"/>
              </a:ext>
            </a:extLst>
          </p:cNvPr>
          <p:cNvSpPr>
            <a:spLocks noGrp="1"/>
          </p:cNvSpPr>
          <p:nvPr>
            <p:ph type="title"/>
          </p:nvPr>
        </p:nvSpPr>
        <p:spPr/>
        <p:txBody>
          <a:bodyPr/>
          <a:lstStyle/>
          <a:p>
            <a:r>
              <a:rPr lang="en-US"/>
              <a:t>BACKUP SLIDES</a:t>
            </a:r>
          </a:p>
        </p:txBody>
      </p:sp>
    </p:spTree>
    <p:extLst>
      <p:ext uri="{BB962C8B-B14F-4D97-AF65-F5344CB8AC3E}">
        <p14:creationId xmlns:p14="http://schemas.microsoft.com/office/powerpoint/2010/main" val="359286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E36E3-83D3-B5B4-4BBB-87B809F798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602C0-5579-FD42-AE33-667D1F88B820}"/>
              </a:ext>
            </a:extLst>
          </p:cNvPr>
          <p:cNvSpPr>
            <a:spLocks noGrp="1"/>
          </p:cNvSpPr>
          <p:nvPr>
            <p:ph idx="1"/>
          </p:nvPr>
        </p:nvSpPr>
        <p:spPr>
          <a:xfrm>
            <a:off x="838200" y="1408682"/>
            <a:ext cx="10515600" cy="4351338"/>
          </a:xfrm>
        </p:spPr>
        <p:txBody>
          <a:bodyPr vert="horz" lIns="91440" tIns="45720" rIns="91440" bIns="45720" rtlCol="0" anchor="t">
            <a:noAutofit/>
          </a:bodyPr>
          <a:lstStyle/>
          <a:p>
            <a:r>
              <a:rPr lang="en-US" sz="1100" b="1">
                <a:solidFill>
                  <a:srgbClr val="00000A"/>
                </a:solidFill>
                <a:ea typeface="Calibri"/>
                <a:cs typeface="Calibri"/>
              </a:rPr>
              <a:t>BEA</a:t>
            </a:r>
            <a:r>
              <a:rPr lang="en-US" sz="1100">
                <a:solidFill>
                  <a:srgbClr val="00000A"/>
                </a:solidFill>
                <a:ea typeface="Calibri"/>
                <a:cs typeface="Calibri"/>
              </a:rPr>
              <a:t>: </a:t>
            </a:r>
            <a:r>
              <a:rPr lang="en-US" sz="1200">
                <a:solidFill>
                  <a:srgbClr val="000000"/>
                </a:solidFill>
                <a:ea typeface="Calibri"/>
                <a:cs typeface="Calibri"/>
              </a:rPr>
              <a:t>Bureau of Economic Analysis </a:t>
            </a:r>
          </a:p>
          <a:p>
            <a:r>
              <a:rPr lang="en-US" sz="1100" b="1">
                <a:solidFill>
                  <a:srgbClr val="00000A"/>
                </a:solidFill>
                <a:ea typeface="Calibri"/>
                <a:cs typeface="Calibri"/>
              </a:rPr>
              <a:t>FEDFUNDS</a:t>
            </a:r>
            <a:r>
              <a:rPr lang="en-US" sz="1100">
                <a:solidFill>
                  <a:srgbClr val="00000A"/>
                </a:solidFill>
                <a:ea typeface="Calibri"/>
                <a:cs typeface="Calibri"/>
              </a:rPr>
              <a:t>: Federal Funds Rate.  </a:t>
            </a:r>
            <a:r>
              <a:rPr lang="en-US" sz="1200">
                <a:solidFill>
                  <a:srgbClr val="000000"/>
                </a:solidFill>
                <a:ea typeface="Calibri"/>
                <a:cs typeface="Calibri"/>
              </a:rPr>
              <a:t>This is the official rate set by the Fed and is used to control interest rates and inflation. It is the rate for overnight interbank lending. It acts as the basis for other interest rates. Tracked and published by the Fed.</a:t>
            </a:r>
          </a:p>
          <a:p>
            <a:r>
              <a:rPr lang="en-US" sz="1100" b="1">
                <a:solidFill>
                  <a:srgbClr val="00000A"/>
                </a:solidFill>
                <a:ea typeface="Calibri"/>
                <a:cs typeface="Calibri"/>
              </a:rPr>
              <a:t>FHFA</a:t>
            </a:r>
            <a:r>
              <a:rPr lang="en-US" sz="1100">
                <a:solidFill>
                  <a:srgbClr val="00000A"/>
                </a:solidFill>
                <a:ea typeface="Calibri"/>
                <a:cs typeface="Calibri"/>
              </a:rPr>
              <a:t>: Federal Housing Finance Agency.  </a:t>
            </a:r>
          </a:p>
          <a:p>
            <a:r>
              <a:rPr lang="en-US" sz="1100" b="1">
                <a:solidFill>
                  <a:srgbClr val="00000A"/>
                </a:solidFill>
                <a:ea typeface="Calibri"/>
                <a:cs typeface="Calibri"/>
              </a:rPr>
              <a:t>FRED</a:t>
            </a:r>
            <a:r>
              <a:rPr lang="en-US" sz="1100">
                <a:solidFill>
                  <a:srgbClr val="00000A"/>
                </a:solidFill>
                <a:ea typeface="Calibri"/>
                <a:cs typeface="Calibri"/>
              </a:rPr>
              <a:t>: Federal Reserve Economic Data</a:t>
            </a:r>
          </a:p>
          <a:p>
            <a:r>
              <a:rPr lang="en-US" sz="1100" b="1">
                <a:solidFill>
                  <a:srgbClr val="00000A"/>
                </a:solidFill>
                <a:ea typeface="Calibri"/>
                <a:cs typeface="Calibri"/>
              </a:rPr>
              <a:t>GDPC1</a:t>
            </a:r>
            <a:r>
              <a:rPr lang="en-US" sz="1100">
                <a:solidFill>
                  <a:srgbClr val="00000A"/>
                </a:solidFill>
                <a:ea typeface="Calibri"/>
                <a:cs typeface="Calibri"/>
              </a:rPr>
              <a:t>: Gross Domestic Product Consumption.  Real GDP.  T</a:t>
            </a:r>
            <a:r>
              <a:rPr lang="en-US" sz="1200">
                <a:solidFill>
                  <a:srgbClr val="000000"/>
                </a:solidFill>
                <a:ea typeface="Calibri"/>
                <a:cs typeface="Calibri"/>
              </a:rPr>
              <a:t>he primary measure of economic health. It measures the total value of all goods and services produced in the US. The BEA tracks and reports this data. We are using real GDP in this case because it is the GDP adjusted for inflation and can thus give us a more accurate measure of economic health.  </a:t>
            </a:r>
          </a:p>
          <a:p>
            <a:r>
              <a:rPr lang="en-US" sz="1100" b="1">
                <a:solidFill>
                  <a:srgbClr val="00000A"/>
                </a:solidFill>
                <a:ea typeface="Calibri"/>
                <a:cs typeface="Calibri"/>
              </a:rPr>
              <a:t>HOUST</a:t>
            </a:r>
            <a:r>
              <a:rPr lang="en-US" sz="1100">
                <a:solidFill>
                  <a:srgbClr val="00000A"/>
                </a:solidFill>
                <a:ea typeface="Calibri"/>
                <a:cs typeface="Calibri"/>
              </a:rPr>
              <a:t>: Housing Starts.  </a:t>
            </a:r>
            <a:r>
              <a:rPr lang="en-US" sz="1200">
                <a:solidFill>
                  <a:srgbClr val="000000"/>
                </a:solidFill>
                <a:ea typeface="Calibri"/>
                <a:cs typeface="Calibri"/>
              </a:rPr>
              <a:t>Shows the number of new residential projects that began in a monthly period. A decline in builder activity can indicate an economic slowdown. Data from the US Census and UHUD. </a:t>
            </a:r>
          </a:p>
          <a:p>
            <a:r>
              <a:rPr lang="en-US" sz="1100" b="1">
                <a:solidFill>
                  <a:srgbClr val="00000A"/>
                </a:solidFill>
                <a:ea typeface="Calibri"/>
                <a:cs typeface="Calibri"/>
              </a:rPr>
              <a:t>MSACSRNSA</a:t>
            </a:r>
            <a:r>
              <a:rPr lang="en-US" sz="1100">
                <a:solidFill>
                  <a:srgbClr val="00000A"/>
                </a:solidFill>
                <a:ea typeface="Calibri"/>
                <a:cs typeface="Calibri"/>
              </a:rPr>
              <a:t>: </a:t>
            </a:r>
            <a:r>
              <a:rPr lang="en-US" sz="1200">
                <a:solidFill>
                  <a:srgbClr val="000000"/>
                </a:solidFill>
                <a:ea typeface="Calibri"/>
                <a:cs typeface="Calibri"/>
              </a:rPr>
              <a:t>Monthly Supply of Houses. Measures how many months it would take to sell all homes currently on the market at the current sales pace. Rising supply signals weakening demand and can signal price drops or recession.  Data from FHFA. </a:t>
            </a:r>
          </a:p>
          <a:p>
            <a:r>
              <a:rPr lang="en-US" sz="1100" b="1">
                <a:solidFill>
                  <a:srgbClr val="00000A"/>
                </a:solidFill>
                <a:ea typeface="Calibri"/>
                <a:cs typeface="Calibri"/>
              </a:rPr>
              <a:t>PCEPI</a:t>
            </a:r>
            <a:r>
              <a:rPr lang="en-US" sz="1100">
                <a:solidFill>
                  <a:srgbClr val="00000A"/>
                </a:solidFill>
                <a:ea typeface="Calibri"/>
                <a:cs typeface="Calibri"/>
              </a:rPr>
              <a:t>: Personal Consumption Expenditure Price Index. </a:t>
            </a:r>
            <a:r>
              <a:rPr lang="en-US" sz="1200">
                <a:solidFill>
                  <a:srgbClr val="000000"/>
                </a:solidFill>
                <a:ea typeface="Calibri"/>
                <a:cs typeface="Calibri"/>
              </a:rPr>
              <a:t>This is the Fed's preferred measure of inflation, and it is used to influence monetary policy.</a:t>
            </a:r>
          </a:p>
          <a:p>
            <a:r>
              <a:rPr lang="en-US" sz="1100" b="1">
                <a:solidFill>
                  <a:srgbClr val="00000A"/>
                </a:solidFill>
                <a:ea typeface="Calibri"/>
                <a:cs typeface="Calibri"/>
              </a:rPr>
              <a:t>UHUD</a:t>
            </a:r>
            <a:r>
              <a:rPr lang="en-US" sz="1100">
                <a:solidFill>
                  <a:srgbClr val="00000A"/>
                </a:solidFill>
                <a:ea typeface="Calibri"/>
                <a:cs typeface="Calibri"/>
              </a:rPr>
              <a:t>: U.S. Housing and Urban Development</a:t>
            </a:r>
          </a:p>
          <a:p>
            <a:r>
              <a:rPr lang="en-US" sz="1100" b="1">
                <a:solidFill>
                  <a:srgbClr val="00000A"/>
                </a:solidFill>
                <a:ea typeface="Calibri"/>
                <a:cs typeface="Calibri"/>
              </a:rPr>
              <a:t>USRECQ</a:t>
            </a:r>
            <a:r>
              <a:rPr lang="en-US" sz="1100">
                <a:solidFill>
                  <a:srgbClr val="00000A"/>
                </a:solidFill>
                <a:ea typeface="Calibri"/>
                <a:cs typeface="Calibri"/>
              </a:rPr>
              <a:t>: United States </a:t>
            </a:r>
            <a:r>
              <a:rPr lang="en-US" sz="1200">
                <a:solidFill>
                  <a:srgbClr val="000000"/>
                </a:solidFill>
                <a:ea typeface="Calibri"/>
                <a:cs typeface="Calibri"/>
              </a:rPr>
              <a:t>Recession Indicator.  A binary indicator that shows whether the US was officially in a recession or not. The BEA provides this data.  </a:t>
            </a:r>
          </a:p>
          <a:p>
            <a:r>
              <a:rPr lang="en-US" sz="1100" b="1">
                <a:solidFill>
                  <a:srgbClr val="00000A"/>
                </a:solidFill>
                <a:ea typeface="Calibri"/>
                <a:cs typeface="Calibri"/>
              </a:rPr>
              <a:t>USSTHPI</a:t>
            </a:r>
            <a:r>
              <a:rPr lang="en-US" sz="1100">
                <a:solidFill>
                  <a:srgbClr val="00000A"/>
                </a:solidFill>
                <a:ea typeface="Calibri"/>
                <a:cs typeface="Calibri"/>
              </a:rPr>
              <a:t>: U.S. All-Transactions </a:t>
            </a:r>
            <a:r>
              <a:rPr lang="en-US" sz="1200">
                <a:solidFill>
                  <a:srgbClr val="000000"/>
                </a:solidFill>
                <a:ea typeface="Calibri"/>
                <a:cs typeface="Calibri"/>
              </a:rPr>
              <a:t>House Price Index</a:t>
            </a:r>
            <a:r>
              <a:rPr lang="en-US" sz="1200">
                <a:solidFill>
                  <a:srgbClr val="000000"/>
                </a:solidFill>
                <a:latin typeface="Times New Roman"/>
                <a:ea typeface="Calibri"/>
                <a:cs typeface="Times New Roman"/>
              </a:rPr>
              <a:t>.  </a:t>
            </a:r>
            <a:r>
              <a:rPr lang="en-US" sz="1200">
                <a:solidFill>
                  <a:srgbClr val="000000"/>
                </a:solidFill>
                <a:ea typeface="Calibri"/>
                <a:cs typeface="Calibri"/>
              </a:rPr>
              <a:t>Tracks changes in U.S. residential property prices. Can help identify sharp price increases which indicate unstable growth that may precede a recession. Data comes from the FHFA. </a:t>
            </a:r>
          </a:p>
          <a:p>
            <a:r>
              <a:rPr lang="en-US" sz="1100" b="1">
                <a:solidFill>
                  <a:srgbClr val="00000A"/>
                </a:solidFill>
                <a:ea typeface="Calibri"/>
                <a:cs typeface="Calibri"/>
              </a:rPr>
              <a:t>Yield Curve</a:t>
            </a:r>
            <a:r>
              <a:rPr lang="en-US" sz="1100">
                <a:solidFill>
                  <a:srgbClr val="00000A"/>
                </a:solidFill>
                <a:ea typeface="Calibri"/>
                <a:cs typeface="Calibri"/>
              </a:rPr>
              <a:t>: </a:t>
            </a:r>
            <a:r>
              <a:rPr lang="en-US" sz="1200">
                <a:solidFill>
                  <a:srgbClr val="000000"/>
                </a:solidFill>
                <a:ea typeface="Calibri"/>
                <a:cs typeface="Calibri"/>
              </a:rPr>
              <a:t>Measures the spread between long term and short-term interest rates on government issued bonds (10 year and 3 months in this case). It is derived from market forces and predictions. It has historically acted as a strong recession predictor.  </a:t>
            </a:r>
          </a:p>
          <a:p>
            <a:endParaRPr lang="en-US" sz="1100">
              <a:solidFill>
                <a:srgbClr val="00000A"/>
              </a:solidFill>
              <a:ea typeface="Calibri"/>
              <a:cs typeface="Calibri"/>
            </a:endParaRPr>
          </a:p>
          <a:p>
            <a:endParaRPr lang="en-US" sz="1500">
              <a:solidFill>
                <a:srgbClr val="000000"/>
              </a:solidFill>
              <a:ea typeface="Calibri"/>
              <a:cs typeface="Calibri"/>
            </a:endParaRPr>
          </a:p>
        </p:txBody>
      </p:sp>
      <p:sp>
        <p:nvSpPr>
          <p:cNvPr id="2" name="Title 1">
            <a:extLst>
              <a:ext uri="{FF2B5EF4-FFF2-40B4-BE49-F238E27FC236}">
                <a16:creationId xmlns:a16="http://schemas.microsoft.com/office/drawing/2014/main" id="{A5AC03F2-0898-446A-7310-695341A90C28}"/>
              </a:ext>
            </a:extLst>
          </p:cNvPr>
          <p:cNvSpPr>
            <a:spLocks noGrp="1"/>
          </p:cNvSpPr>
          <p:nvPr>
            <p:ph type="title"/>
          </p:nvPr>
        </p:nvSpPr>
        <p:spPr/>
        <p:txBody>
          <a:bodyPr anchor="ctr" anchorCtr="0"/>
          <a:lstStyle/>
          <a:p>
            <a:r>
              <a:rPr lang="en-US"/>
              <a:t>Full Lexicon </a:t>
            </a:r>
            <a:endParaRPr lang="en-US" sz="3600">
              <a:solidFill>
                <a:srgbClr val="FF0000"/>
              </a:solidFill>
              <a:ea typeface="Calibri Light"/>
              <a:cs typeface="Calibri Light"/>
            </a:endParaRPr>
          </a:p>
        </p:txBody>
      </p:sp>
    </p:spTree>
    <p:extLst>
      <p:ext uri="{BB962C8B-B14F-4D97-AF65-F5344CB8AC3E}">
        <p14:creationId xmlns:p14="http://schemas.microsoft.com/office/powerpoint/2010/main" val="102752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8AD4-FFAA-D51D-D9E3-A9FFAD822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161A0-5714-9D4F-3050-4C0536054CBB}"/>
              </a:ext>
            </a:extLst>
          </p:cNvPr>
          <p:cNvSpPr>
            <a:spLocks noGrp="1"/>
          </p:cNvSpPr>
          <p:nvPr>
            <p:ph type="title"/>
          </p:nvPr>
        </p:nvSpPr>
        <p:spPr>
          <a:xfrm>
            <a:off x="272528" y="493518"/>
            <a:ext cx="10243072" cy="531651"/>
          </a:xfrm>
        </p:spPr>
        <p:txBody>
          <a:bodyPr/>
          <a:lstStyle/>
          <a:p>
            <a:r>
              <a:rPr lang="en-US"/>
              <a:t>PROJECT 2 TEAM </a:t>
            </a:r>
          </a:p>
        </p:txBody>
      </p:sp>
      <p:sp>
        <p:nvSpPr>
          <p:cNvPr id="3" name="TextBox 2">
            <a:extLst>
              <a:ext uri="{FF2B5EF4-FFF2-40B4-BE49-F238E27FC236}">
                <a16:creationId xmlns:a16="http://schemas.microsoft.com/office/drawing/2014/main" id="{5719EE9F-DB51-5ADF-F377-54BF777F15F7}"/>
              </a:ext>
            </a:extLst>
          </p:cNvPr>
          <p:cNvSpPr txBox="1"/>
          <p:nvPr/>
        </p:nvSpPr>
        <p:spPr>
          <a:xfrm>
            <a:off x="272528" y="4919164"/>
            <a:ext cx="2468855" cy="1384995"/>
          </a:xfrm>
          <a:prstGeom prst="rect">
            <a:avLst/>
          </a:prstGeom>
          <a:noFill/>
        </p:spPr>
        <p:txBody>
          <a:bodyPr wrap="square" lIns="91440" tIns="45720" rIns="91440" bIns="45720" rtlCol="0" anchor="t">
            <a:spAutoFit/>
          </a:bodyPr>
          <a:lstStyle/>
          <a:p>
            <a:r>
              <a:rPr lang="en-US" sz="2800" b="1">
                <a:solidFill>
                  <a:srgbClr val="FFFF00"/>
                </a:solidFill>
              </a:rPr>
              <a:t>Scrum Master:</a:t>
            </a:r>
            <a:r>
              <a:rPr lang="en-US" sz="2800"/>
              <a:t> </a:t>
            </a:r>
            <a:endParaRPr lang="en-US" sz="2800">
              <a:solidFill>
                <a:srgbClr val="FFFFFF"/>
              </a:solidFill>
            </a:endParaRPr>
          </a:p>
          <a:p>
            <a:r>
              <a:rPr lang="en-US" sz="2800">
                <a:solidFill>
                  <a:schemeClr val="bg1"/>
                </a:solidFill>
              </a:rPr>
              <a:t>Iris Duan</a:t>
            </a:r>
            <a:endParaRPr lang="en-US" sz="2800">
              <a:solidFill>
                <a:schemeClr val="bg1"/>
              </a:solidFill>
              <a:ea typeface="Calibri"/>
              <a:cs typeface="Calibri"/>
            </a:endParaRPr>
          </a:p>
          <a:p>
            <a:endParaRPr lang="en-US" sz="2800"/>
          </a:p>
        </p:txBody>
      </p:sp>
      <p:pic>
        <p:nvPicPr>
          <p:cNvPr id="4" name="Picture 3" descr="A person with a beard smiling&#10;&#10;AI-generated content may be incorrect.">
            <a:extLst>
              <a:ext uri="{FF2B5EF4-FFF2-40B4-BE49-F238E27FC236}">
                <a16:creationId xmlns:a16="http://schemas.microsoft.com/office/drawing/2014/main" id="{91C8C855-A3F2-CCE8-1EAC-9E8939B83811}"/>
              </a:ext>
            </a:extLst>
          </p:cNvPr>
          <p:cNvPicPr>
            <a:picLocks noChangeAspect="1"/>
          </p:cNvPicPr>
          <p:nvPr/>
        </p:nvPicPr>
        <p:blipFill>
          <a:blip r:embed="rId2"/>
          <a:stretch>
            <a:fillRect/>
          </a:stretch>
        </p:blipFill>
        <p:spPr>
          <a:xfrm>
            <a:off x="3102609" y="1317171"/>
            <a:ext cx="2369884" cy="3429000"/>
          </a:xfrm>
          <a:prstGeom prst="rect">
            <a:avLst/>
          </a:prstGeom>
        </p:spPr>
      </p:pic>
      <p:sp>
        <p:nvSpPr>
          <p:cNvPr id="5" name="TextBox 4">
            <a:extLst>
              <a:ext uri="{FF2B5EF4-FFF2-40B4-BE49-F238E27FC236}">
                <a16:creationId xmlns:a16="http://schemas.microsoft.com/office/drawing/2014/main" id="{54291E60-447B-8C2D-B68C-BC15D459D92A}"/>
              </a:ext>
            </a:extLst>
          </p:cNvPr>
          <p:cNvSpPr txBox="1"/>
          <p:nvPr/>
        </p:nvSpPr>
        <p:spPr>
          <a:xfrm>
            <a:off x="2950029" y="4920343"/>
            <a:ext cx="2743200" cy="837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925"/>
              </a:lnSpc>
            </a:pPr>
            <a:r>
              <a:rPr lang="en-US" sz="2800" b="1">
                <a:solidFill>
                  <a:srgbClr val="FFFF00"/>
                </a:solidFill>
                <a:cs typeface="Segoe UI"/>
              </a:rPr>
              <a:t>Product Owner:</a:t>
            </a:r>
            <a:r>
              <a:rPr lang="en-US" sz="2800">
                <a:solidFill>
                  <a:srgbClr val="FFFFFF"/>
                </a:solidFill>
                <a:cs typeface="Segoe UI"/>
              </a:rPr>
              <a:t> Brian Haggerty</a:t>
            </a:r>
            <a:r>
              <a:rPr lang="en-US" sz="2800">
                <a:cs typeface="Segoe UI"/>
              </a:rPr>
              <a:t>​</a:t>
            </a:r>
          </a:p>
        </p:txBody>
      </p:sp>
      <p:sp>
        <p:nvSpPr>
          <p:cNvPr id="6" name="TextBox 5">
            <a:extLst>
              <a:ext uri="{FF2B5EF4-FFF2-40B4-BE49-F238E27FC236}">
                <a16:creationId xmlns:a16="http://schemas.microsoft.com/office/drawing/2014/main" id="{F9B14D2F-1317-5B41-93C5-5A5D8B6B2201}"/>
              </a:ext>
            </a:extLst>
          </p:cNvPr>
          <p:cNvSpPr txBox="1"/>
          <p:nvPr/>
        </p:nvSpPr>
        <p:spPr>
          <a:xfrm>
            <a:off x="6167120" y="4916714"/>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00"/>
                </a:solidFill>
              </a:rPr>
              <a:t>Developer:</a:t>
            </a:r>
            <a:endParaRPr lang="en-US">
              <a:solidFill>
                <a:srgbClr val="000000"/>
              </a:solidFill>
            </a:endParaRPr>
          </a:p>
          <a:p>
            <a:r>
              <a:rPr lang="en-US" sz="2800">
                <a:solidFill>
                  <a:srgbClr val="FFFFFF"/>
                </a:solidFill>
              </a:rPr>
              <a:t>An Huynh </a:t>
            </a:r>
            <a:endParaRPr lang="en-US" sz="2800">
              <a:ea typeface="Calibri"/>
              <a:cs typeface="Calibri"/>
            </a:endParaRPr>
          </a:p>
        </p:txBody>
      </p:sp>
      <p:sp>
        <p:nvSpPr>
          <p:cNvPr id="7" name="TextBox 6">
            <a:extLst>
              <a:ext uri="{FF2B5EF4-FFF2-40B4-BE49-F238E27FC236}">
                <a16:creationId xmlns:a16="http://schemas.microsoft.com/office/drawing/2014/main" id="{6B5C602A-5A47-4C79-E971-8B64D73A4B27}"/>
              </a:ext>
            </a:extLst>
          </p:cNvPr>
          <p:cNvSpPr txBox="1"/>
          <p:nvPr/>
        </p:nvSpPr>
        <p:spPr>
          <a:xfrm>
            <a:off x="8667931" y="4921068"/>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00"/>
                </a:solidFill>
              </a:rPr>
              <a:t>Developer:</a:t>
            </a:r>
            <a:endParaRPr lang="en-US">
              <a:solidFill>
                <a:srgbClr val="000000"/>
              </a:solidFill>
            </a:endParaRPr>
          </a:p>
          <a:p>
            <a:r>
              <a:rPr lang="en-US" sz="2800">
                <a:solidFill>
                  <a:srgbClr val="FFFFFF"/>
                </a:solidFill>
              </a:rPr>
              <a:t>Roger Graham</a:t>
            </a:r>
            <a:r>
              <a:rPr lang="en-US" sz="2800"/>
              <a:t>​</a:t>
            </a:r>
            <a:endParaRPr lang="en-US">
              <a:ea typeface="Calibri"/>
              <a:cs typeface="Calibri"/>
            </a:endParaRPr>
          </a:p>
        </p:txBody>
      </p:sp>
      <p:pic>
        <p:nvPicPr>
          <p:cNvPr id="8" name="Picture 7" descr="A group of women standing next to a wooden pole&#10;&#10;AI-generated content may be incorrect.">
            <a:extLst>
              <a:ext uri="{FF2B5EF4-FFF2-40B4-BE49-F238E27FC236}">
                <a16:creationId xmlns:a16="http://schemas.microsoft.com/office/drawing/2014/main" id="{AE4A02A6-B27D-A18A-2B2F-667D1398E303}"/>
              </a:ext>
            </a:extLst>
          </p:cNvPr>
          <p:cNvPicPr>
            <a:picLocks noChangeAspect="1"/>
          </p:cNvPicPr>
          <p:nvPr/>
        </p:nvPicPr>
        <p:blipFill>
          <a:blip r:embed="rId3"/>
          <a:srcRect l="40644" t="35442" r="40390" b="26208"/>
          <a:stretch/>
        </p:blipFill>
        <p:spPr>
          <a:xfrm>
            <a:off x="366949" y="1303267"/>
            <a:ext cx="2268676" cy="3436998"/>
          </a:xfrm>
          <a:prstGeom prst="rect">
            <a:avLst/>
          </a:prstGeom>
        </p:spPr>
      </p:pic>
      <p:pic>
        <p:nvPicPr>
          <p:cNvPr id="10" name="Picture 9" descr="A person wearing glasses and a green shirt&#10;&#10;AI-generated content may be incorrect.">
            <a:extLst>
              <a:ext uri="{FF2B5EF4-FFF2-40B4-BE49-F238E27FC236}">
                <a16:creationId xmlns:a16="http://schemas.microsoft.com/office/drawing/2014/main" id="{FABD68A9-E596-BC3B-A52D-0F4E648B7628}"/>
              </a:ext>
            </a:extLst>
          </p:cNvPr>
          <p:cNvPicPr>
            <a:picLocks noChangeAspect="1"/>
          </p:cNvPicPr>
          <p:nvPr/>
        </p:nvPicPr>
        <p:blipFill>
          <a:blip r:embed="rId4"/>
          <a:srcRect l="16525" t="19" r="7721" b="357"/>
          <a:stretch/>
        </p:blipFill>
        <p:spPr>
          <a:xfrm>
            <a:off x="8783019" y="1324459"/>
            <a:ext cx="2533010" cy="3421262"/>
          </a:xfrm>
          <a:prstGeom prst="rect">
            <a:avLst/>
          </a:prstGeom>
        </p:spPr>
      </p:pic>
      <p:pic>
        <p:nvPicPr>
          <p:cNvPr id="9" name="Picture 8">
            <a:extLst>
              <a:ext uri="{FF2B5EF4-FFF2-40B4-BE49-F238E27FC236}">
                <a16:creationId xmlns:a16="http://schemas.microsoft.com/office/drawing/2014/main" id="{ECC6799A-1D4E-5209-FBC1-C870196514B8}"/>
              </a:ext>
            </a:extLst>
          </p:cNvPr>
          <p:cNvPicPr>
            <a:picLocks noChangeAspect="1"/>
          </p:cNvPicPr>
          <p:nvPr/>
        </p:nvPicPr>
        <p:blipFill>
          <a:blip r:embed="rId5"/>
          <a:srcRect l="13112" t="6170" r="2418" b="4084"/>
          <a:stretch/>
        </p:blipFill>
        <p:spPr>
          <a:xfrm>
            <a:off x="5946151" y="1324459"/>
            <a:ext cx="2358399" cy="3430429"/>
          </a:xfrm>
          <a:prstGeom prst="rect">
            <a:avLst/>
          </a:prstGeom>
        </p:spPr>
      </p:pic>
    </p:spTree>
    <p:extLst>
      <p:ext uri="{BB962C8B-B14F-4D97-AF65-F5344CB8AC3E}">
        <p14:creationId xmlns:p14="http://schemas.microsoft.com/office/powerpoint/2010/main" val="84059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98AD3-8AE3-F587-21B5-15C949D238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6353A6-D6EC-C1A5-4560-C118E4CC82DB}"/>
              </a:ext>
            </a:extLst>
          </p:cNvPr>
          <p:cNvSpPr>
            <a:spLocks noGrp="1"/>
          </p:cNvSpPr>
          <p:nvPr>
            <p:ph idx="1"/>
          </p:nvPr>
        </p:nvSpPr>
        <p:spPr>
          <a:xfrm>
            <a:off x="838200" y="1009960"/>
            <a:ext cx="10515600" cy="4351338"/>
          </a:xfrm>
        </p:spPr>
        <p:txBody>
          <a:bodyPr vert="horz" lIns="91440" tIns="45720" rIns="91440" bIns="45720" rtlCol="0" anchor="t">
            <a:noAutofit/>
          </a:bodyPr>
          <a:lstStyle/>
          <a:p>
            <a:r>
              <a:rPr lang="en-US">
                <a:solidFill>
                  <a:srgbClr val="000000"/>
                </a:solidFill>
              </a:rPr>
              <a:t>Our analysis delivers value to policymakers and mortgage lenders by providing insights into the correlations between the yield curve and the housing market with the 2008 recession. </a:t>
            </a:r>
            <a:endParaRPr lang="en-US">
              <a:solidFill>
                <a:srgbClr val="000000"/>
              </a:solidFill>
              <a:ea typeface="Calibri"/>
              <a:cs typeface="Calibri"/>
            </a:endParaRPr>
          </a:p>
        </p:txBody>
      </p:sp>
      <p:sp>
        <p:nvSpPr>
          <p:cNvPr id="2" name="Title 1">
            <a:extLst>
              <a:ext uri="{FF2B5EF4-FFF2-40B4-BE49-F238E27FC236}">
                <a16:creationId xmlns:a16="http://schemas.microsoft.com/office/drawing/2014/main" id="{92228588-3044-452A-9C7F-BFE0C19FFC24}"/>
              </a:ext>
            </a:extLst>
          </p:cNvPr>
          <p:cNvSpPr>
            <a:spLocks noGrp="1"/>
          </p:cNvSpPr>
          <p:nvPr>
            <p:ph type="title"/>
          </p:nvPr>
        </p:nvSpPr>
        <p:spPr>
          <a:xfrm>
            <a:off x="0" y="-4989"/>
            <a:ext cx="10515600" cy="1325563"/>
          </a:xfrm>
        </p:spPr>
        <p:txBody>
          <a:bodyPr anchor="ctr" anchorCtr="0"/>
          <a:lstStyle/>
          <a:p>
            <a:r>
              <a:rPr lang="en-US"/>
              <a:t>Problem Definition</a:t>
            </a:r>
          </a:p>
        </p:txBody>
      </p:sp>
      <p:pic>
        <p:nvPicPr>
          <p:cNvPr id="5" name="Picture 4" descr="A graph showing the growth of the stock market&#10;&#10;AI-generated content may be incorrect.">
            <a:extLst>
              <a:ext uri="{FF2B5EF4-FFF2-40B4-BE49-F238E27FC236}">
                <a16:creationId xmlns:a16="http://schemas.microsoft.com/office/drawing/2014/main" id="{4B2E9F75-7974-4E56-2DBD-6A8AFF0813A4}"/>
              </a:ext>
            </a:extLst>
          </p:cNvPr>
          <p:cNvPicPr>
            <a:picLocks noChangeAspect="1"/>
          </p:cNvPicPr>
          <p:nvPr/>
        </p:nvPicPr>
        <p:blipFill>
          <a:blip r:embed="rId3"/>
          <a:stretch>
            <a:fillRect/>
          </a:stretch>
        </p:blipFill>
        <p:spPr>
          <a:xfrm>
            <a:off x="4763" y="2280557"/>
            <a:ext cx="7034995" cy="2480481"/>
          </a:xfrm>
          <a:prstGeom prst="rect">
            <a:avLst/>
          </a:prstGeom>
        </p:spPr>
      </p:pic>
      <p:pic>
        <p:nvPicPr>
          <p:cNvPr id="6" name="Picture 5" descr="A graph showing the growth of a stock market&#10;&#10;AI-generated content may be incorrect.">
            <a:extLst>
              <a:ext uri="{FF2B5EF4-FFF2-40B4-BE49-F238E27FC236}">
                <a16:creationId xmlns:a16="http://schemas.microsoft.com/office/drawing/2014/main" id="{2905C697-C877-459D-CD58-850E0E193453}"/>
              </a:ext>
            </a:extLst>
          </p:cNvPr>
          <p:cNvPicPr>
            <a:picLocks noChangeAspect="1"/>
          </p:cNvPicPr>
          <p:nvPr/>
        </p:nvPicPr>
        <p:blipFill>
          <a:blip r:embed="rId4"/>
          <a:stretch>
            <a:fillRect/>
          </a:stretch>
        </p:blipFill>
        <p:spPr>
          <a:xfrm>
            <a:off x="5057846" y="4365791"/>
            <a:ext cx="7137353" cy="2493702"/>
          </a:xfrm>
          <a:prstGeom prst="rect">
            <a:avLst/>
          </a:prstGeom>
        </p:spPr>
      </p:pic>
      <p:cxnSp>
        <p:nvCxnSpPr>
          <p:cNvPr id="7" name="Straight Arrow Connector 6">
            <a:extLst>
              <a:ext uri="{FF2B5EF4-FFF2-40B4-BE49-F238E27FC236}">
                <a16:creationId xmlns:a16="http://schemas.microsoft.com/office/drawing/2014/main" id="{1F0C2481-FC44-7BA1-D04A-246DE75B2F0D}"/>
              </a:ext>
            </a:extLst>
          </p:cNvPr>
          <p:cNvCxnSpPr/>
          <p:nvPr/>
        </p:nvCxnSpPr>
        <p:spPr>
          <a:xfrm>
            <a:off x="4864282" y="2508945"/>
            <a:ext cx="7304957" cy="180917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535C47-BA6B-18E8-7834-ABE6293B2E9D}"/>
              </a:ext>
            </a:extLst>
          </p:cNvPr>
          <p:cNvCxnSpPr>
            <a:cxnSpLocks/>
          </p:cNvCxnSpPr>
          <p:nvPr/>
        </p:nvCxnSpPr>
        <p:spPr>
          <a:xfrm>
            <a:off x="4057266" y="4365791"/>
            <a:ext cx="1011828" cy="2529542"/>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7BCEB30-2D57-D391-9C5B-BB002AABA834}"/>
              </a:ext>
            </a:extLst>
          </p:cNvPr>
          <p:cNvSpPr/>
          <p:nvPr/>
        </p:nvSpPr>
        <p:spPr>
          <a:xfrm>
            <a:off x="5069094" y="4352252"/>
            <a:ext cx="7083078" cy="250894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70C8A-1548-649D-5599-38EF97A6B809}"/>
              </a:ext>
            </a:extLst>
          </p:cNvPr>
          <p:cNvSpPr txBox="1"/>
          <p:nvPr/>
        </p:nvSpPr>
        <p:spPr>
          <a:xfrm>
            <a:off x="8627" y="5371382"/>
            <a:ext cx="4540369" cy="1323439"/>
          </a:xfrm>
          <a:prstGeom prst="rect">
            <a:avLst/>
          </a:prstGeom>
          <a:solidFill>
            <a:srgbClr val="FFFF00"/>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A"/>
                </a:solidFill>
                <a:ea typeface="Calibri"/>
                <a:cs typeface="Calibri"/>
              </a:rPr>
              <a:t>Yield Curve</a:t>
            </a:r>
            <a:r>
              <a:rPr lang="en-US">
                <a:solidFill>
                  <a:srgbClr val="00000A"/>
                </a:solidFill>
                <a:ea typeface="Calibri"/>
                <a:cs typeface="Calibri"/>
              </a:rPr>
              <a:t>: </a:t>
            </a:r>
            <a:r>
              <a:rPr lang="en-US" sz="2000">
                <a:ea typeface="Calibri"/>
                <a:cs typeface="Calibri"/>
              </a:rPr>
              <a:t>Measures the spread between long term and short-term interest rates on government issued bonds.</a:t>
            </a:r>
            <a:endParaRPr lang="en-US"/>
          </a:p>
          <a:p>
            <a:r>
              <a:rPr lang="en-US" sz="2000">
                <a:ea typeface="Calibri"/>
                <a:cs typeface="Calibri"/>
              </a:rPr>
              <a:t>(10 year and 3 months in this case).</a:t>
            </a:r>
            <a:endParaRPr lang="en-US"/>
          </a:p>
        </p:txBody>
      </p:sp>
    </p:spTree>
    <p:extLst>
      <p:ext uri="{BB962C8B-B14F-4D97-AF65-F5344CB8AC3E}">
        <p14:creationId xmlns:p14="http://schemas.microsoft.com/office/powerpoint/2010/main" val="154603601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8D7A2-7275-2FEE-F2B7-CC0DBF3764B0}"/>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62AD1F01-222C-3183-2863-9F6723E10C22}"/>
              </a:ext>
            </a:extLst>
          </p:cNvPr>
          <p:cNvSpPr>
            <a:spLocks noGrp="1"/>
          </p:cNvSpPr>
          <p:nvPr>
            <p:ph type="title"/>
          </p:nvPr>
        </p:nvSpPr>
        <p:spPr>
          <a:xfrm>
            <a:off x="838200" y="32543"/>
            <a:ext cx="10515600" cy="1325563"/>
          </a:xfrm>
        </p:spPr>
        <p:txBody>
          <a:bodyPr/>
          <a:lstStyle/>
          <a:p>
            <a:r>
              <a:rPr lang="en-US"/>
              <a:t>Data Processing and Quality</a:t>
            </a:r>
          </a:p>
        </p:txBody>
      </p:sp>
      <p:pic>
        <p:nvPicPr>
          <p:cNvPr id="1026" name="Picture 2" descr="A chart with red and green arrows&#10;&#10;AI-generated content may be incorrect., Picture">
            <a:extLst>
              <a:ext uri="{FF2B5EF4-FFF2-40B4-BE49-F238E27FC236}">
                <a16:creationId xmlns:a16="http://schemas.microsoft.com/office/drawing/2014/main" id="{14E4B895-EFB6-B7D8-6F4E-5D9F9D19C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8106"/>
            <a:ext cx="12197041" cy="3200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9C1053-D647-6C96-3D51-1369FDB9C431}"/>
              </a:ext>
            </a:extLst>
          </p:cNvPr>
          <p:cNvSpPr txBox="1"/>
          <p:nvPr/>
        </p:nvSpPr>
        <p:spPr>
          <a:xfrm>
            <a:off x="321047" y="6217202"/>
            <a:ext cx="4540369" cy="369332"/>
          </a:xfrm>
          <a:prstGeom prst="rect">
            <a:avLst/>
          </a:prstGeom>
          <a:solidFill>
            <a:srgbClr val="FFFF00"/>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A"/>
                </a:solidFill>
                <a:ea typeface="Calibri"/>
                <a:cs typeface="Calibri"/>
              </a:rPr>
              <a:t>GDP</a:t>
            </a:r>
            <a:r>
              <a:rPr lang="en-US">
                <a:solidFill>
                  <a:srgbClr val="00000A"/>
                </a:solidFill>
                <a:ea typeface="Calibri"/>
                <a:cs typeface="Calibri"/>
              </a:rPr>
              <a:t>: Gross Domestic Product</a:t>
            </a:r>
            <a:endParaRPr lang="en-US" sz="2000">
              <a:ea typeface="Calibri"/>
              <a:cs typeface="Calibri"/>
            </a:endParaRPr>
          </a:p>
        </p:txBody>
      </p:sp>
    </p:spTree>
    <p:extLst>
      <p:ext uri="{BB962C8B-B14F-4D97-AF65-F5344CB8AC3E}">
        <p14:creationId xmlns:p14="http://schemas.microsoft.com/office/powerpoint/2010/main" val="419359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7F710C-CB8C-0063-2106-F55AA1472143}"/>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801B4D8D-6237-C9C1-B3DF-5C7FDD7E44A1}"/>
              </a:ext>
            </a:extLst>
          </p:cNvPr>
          <p:cNvSpPr>
            <a:spLocks noGrp="1"/>
          </p:cNvSpPr>
          <p:nvPr>
            <p:ph type="title"/>
          </p:nvPr>
        </p:nvSpPr>
        <p:spPr/>
        <p:txBody>
          <a:bodyPr/>
          <a:lstStyle/>
          <a:p>
            <a:r>
              <a:rPr lang="en-US">
                <a:ea typeface="Calibri Light"/>
                <a:cs typeface="Calibri Light"/>
              </a:rPr>
              <a:t>Analytic Methodology</a:t>
            </a:r>
            <a:endParaRPr lang="en-US"/>
          </a:p>
        </p:txBody>
      </p:sp>
      <p:pic>
        <p:nvPicPr>
          <p:cNvPr id="5" name="Picture 4" descr="A blue and pink rectangles with yellow and pink squares&#10;&#10;AI-generated content may be incorrect.">
            <a:extLst>
              <a:ext uri="{FF2B5EF4-FFF2-40B4-BE49-F238E27FC236}">
                <a16:creationId xmlns:a16="http://schemas.microsoft.com/office/drawing/2014/main" id="{73AA5550-70ED-A020-D53F-FF95D2DB3854}"/>
              </a:ext>
            </a:extLst>
          </p:cNvPr>
          <p:cNvPicPr>
            <a:picLocks noChangeAspect="1"/>
          </p:cNvPicPr>
          <p:nvPr/>
        </p:nvPicPr>
        <p:blipFill>
          <a:blip r:embed="rId2"/>
          <a:stretch>
            <a:fillRect/>
          </a:stretch>
        </p:blipFill>
        <p:spPr>
          <a:xfrm>
            <a:off x="835551" y="3183810"/>
            <a:ext cx="945808" cy="965630"/>
          </a:xfrm>
          <a:prstGeom prst="rect">
            <a:avLst/>
          </a:prstGeom>
        </p:spPr>
      </p:pic>
      <p:pic>
        <p:nvPicPr>
          <p:cNvPr id="7" name="Picture 6" descr="A blue and black logo&#10;&#10;AI-generated content may be incorrect.">
            <a:extLst>
              <a:ext uri="{FF2B5EF4-FFF2-40B4-BE49-F238E27FC236}">
                <a16:creationId xmlns:a16="http://schemas.microsoft.com/office/drawing/2014/main" id="{9CB0D0A6-B5B2-23FC-37E6-B18AC2C510AE}"/>
              </a:ext>
            </a:extLst>
          </p:cNvPr>
          <p:cNvPicPr>
            <a:picLocks noChangeAspect="1"/>
          </p:cNvPicPr>
          <p:nvPr/>
        </p:nvPicPr>
        <p:blipFill>
          <a:blip r:embed="rId3"/>
          <a:stretch>
            <a:fillRect/>
          </a:stretch>
        </p:blipFill>
        <p:spPr>
          <a:xfrm>
            <a:off x="2298109" y="3182803"/>
            <a:ext cx="1163988" cy="1125242"/>
          </a:xfrm>
          <a:prstGeom prst="rect">
            <a:avLst/>
          </a:prstGeom>
        </p:spPr>
      </p:pic>
      <p:pic>
        <p:nvPicPr>
          <p:cNvPr id="8" name="Picture 7">
            <a:extLst>
              <a:ext uri="{FF2B5EF4-FFF2-40B4-BE49-F238E27FC236}">
                <a16:creationId xmlns:a16="http://schemas.microsoft.com/office/drawing/2014/main" id="{42F325E5-1CE9-1FEA-4083-BC3EB7F3BF10}"/>
              </a:ext>
            </a:extLst>
          </p:cNvPr>
          <p:cNvPicPr>
            <a:picLocks noChangeAspect="1"/>
          </p:cNvPicPr>
          <p:nvPr/>
        </p:nvPicPr>
        <p:blipFill>
          <a:blip r:embed="rId4"/>
          <a:stretch>
            <a:fillRect/>
          </a:stretch>
        </p:blipFill>
        <p:spPr>
          <a:xfrm>
            <a:off x="3980966" y="3186677"/>
            <a:ext cx="1169156" cy="1156240"/>
          </a:xfrm>
          <a:prstGeom prst="rect">
            <a:avLst/>
          </a:prstGeom>
        </p:spPr>
      </p:pic>
      <p:pic>
        <p:nvPicPr>
          <p:cNvPr id="9" name="Picture 8">
            <a:extLst>
              <a:ext uri="{FF2B5EF4-FFF2-40B4-BE49-F238E27FC236}">
                <a16:creationId xmlns:a16="http://schemas.microsoft.com/office/drawing/2014/main" id="{ABD4EF76-3D26-4F91-BDCE-DB7D87A4FE5B}"/>
              </a:ext>
            </a:extLst>
          </p:cNvPr>
          <p:cNvPicPr>
            <a:picLocks noChangeAspect="1"/>
          </p:cNvPicPr>
          <p:nvPr/>
        </p:nvPicPr>
        <p:blipFill>
          <a:blip r:embed="rId5"/>
          <a:stretch>
            <a:fillRect/>
          </a:stretch>
        </p:blipFill>
        <p:spPr>
          <a:xfrm>
            <a:off x="5777074" y="3097159"/>
            <a:ext cx="1141548" cy="1141548"/>
          </a:xfrm>
          <a:prstGeom prst="rect">
            <a:avLst/>
          </a:prstGeom>
        </p:spPr>
      </p:pic>
      <p:pic>
        <p:nvPicPr>
          <p:cNvPr id="10" name="Picture 9" descr="A logo with a black background&#10;&#10;AI-generated content may be incorrect.">
            <a:extLst>
              <a:ext uri="{FF2B5EF4-FFF2-40B4-BE49-F238E27FC236}">
                <a16:creationId xmlns:a16="http://schemas.microsoft.com/office/drawing/2014/main" id="{F58D4B81-9D58-3827-55B3-3C67965234A3}"/>
              </a:ext>
            </a:extLst>
          </p:cNvPr>
          <p:cNvPicPr>
            <a:picLocks noChangeAspect="1"/>
          </p:cNvPicPr>
          <p:nvPr/>
        </p:nvPicPr>
        <p:blipFill>
          <a:blip r:embed="rId6"/>
          <a:stretch>
            <a:fillRect/>
          </a:stretch>
        </p:blipFill>
        <p:spPr>
          <a:xfrm>
            <a:off x="7257889" y="2739244"/>
            <a:ext cx="1628291" cy="1599071"/>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E023B0B3-F881-848C-2B06-36652DDF1698}"/>
              </a:ext>
            </a:extLst>
          </p:cNvPr>
          <p:cNvPicPr>
            <a:picLocks noChangeAspect="1"/>
          </p:cNvPicPr>
          <p:nvPr/>
        </p:nvPicPr>
        <p:blipFill>
          <a:blip r:embed="rId7"/>
          <a:stretch>
            <a:fillRect/>
          </a:stretch>
        </p:blipFill>
        <p:spPr>
          <a:xfrm>
            <a:off x="9582311" y="3012969"/>
            <a:ext cx="2016395" cy="1116201"/>
          </a:xfrm>
          <a:prstGeom prst="rect">
            <a:avLst/>
          </a:prstGeom>
        </p:spPr>
      </p:pic>
      <p:pic>
        <p:nvPicPr>
          <p:cNvPr id="12" name="Picture 11">
            <a:extLst>
              <a:ext uri="{FF2B5EF4-FFF2-40B4-BE49-F238E27FC236}">
                <a16:creationId xmlns:a16="http://schemas.microsoft.com/office/drawing/2014/main" id="{9AC0865D-B103-0BD5-AC60-BBEB1D1956FA}"/>
              </a:ext>
            </a:extLst>
          </p:cNvPr>
          <p:cNvPicPr>
            <a:picLocks noChangeAspect="1"/>
          </p:cNvPicPr>
          <p:nvPr/>
        </p:nvPicPr>
        <p:blipFill>
          <a:blip r:embed="rId8"/>
          <a:stretch>
            <a:fillRect/>
          </a:stretch>
        </p:blipFill>
        <p:spPr>
          <a:xfrm>
            <a:off x="741406" y="4309804"/>
            <a:ext cx="1132704" cy="472906"/>
          </a:xfrm>
          <a:prstGeom prst="rect">
            <a:avLst/>
          </a:prstGeom>
        </p:spPr>
      </p:pic>
      <p:pic>
        <p:nvPicPr>
          <p:cNvPr id="13" name="Picture 12">
            <a:extLst>
              <a:ext uri="{FF2B5EF4-FFF2-40B4-BE49-F238E27FC236}">
                <a16:creationId xmlns:a16="http://schemas.microsoft.com/office/drawing/2014/main" id="{9ED76D76-73DB-85E7-A6D5-519641C3985B}"/>
              </a:ext>
            </a:extLst>
          </p:cNvPr>
          <p:cNvPicPr>
            <a:picLocks noChangeAspect="1"/>
          </p:cNvPicPr>
          <p:nvPr/>
        </p:nvPicPr>
        <p:blipFill>
          <a:blip r:embed="rId9"/>
          <a:stretch>
            <a:fillRect/>
          </a:stretch>
        </p:blipFill>
        <p:spPr>
          <a:xfrm>
            <a:off x="2291534" y="4361290"/>
            <a:ext cx="1183418" cy="452310"/>
          </a:xfrm>
          <a:prstGeom prst="rect">
            <a:avLst/>
          </a:prstGeom>
        </p:spPr>
      </p:pic>
      <p:pic>
        <p:nvPicPr>
          <p:cNvPr id="14" name="Picture 13">
            <a:extLst>
              <a:ext uri="{FF2B5EF4-FFF2-40B4-BE49-F238E27FC236}">
                <a16:creationId xmlns:a16="http://schemas.microsoft.com/office/drawing/2014/main" id="{2EDC2B8B-021C-2511-106D-3B63813F9F95}"/>
              </a:ext>
            </a:extLst>
          </p:cNvPr>
          <p:cNvPicPr>
            <a:picLocks noChangeAspect="1"/>
          </p:cNvPicPr>
          <p:nvPr/>
        </p:nvPicPr>
        <p:blipFill>
          <a:blip r:embed="rId10"/>
          <a:stretch>
            <a:fillRect/>
          </a:stretch>
        </p:blipFill>
        <p:spPr>
          <a:xfrm>
            <a:off x="3984539" y="4350994"/>
            <a:ext cx="1195517" cy="462607"/>
          </a:xfrm>
          <a:prstGeom prst="rect">
            <a:avLst/>
          </a:prstGeom>
        </p:spPr>
      </p:pic>
      <p:pic>
        <p:nvPicPr>
          <p:cNvPr id="15" name="Picture 14">
            <a:extLst>
              <a:ext uri="{FF2B5EF4-FFF2-40B4-BE49-F238E27FC236}">
                <a16:creationId xmlns:a16="http://schemas.microsoft.com/office/drawing/2014/main" id="{70F2EE3A-4347-790B-30A9-7E4A70501D41}"/>
              </a:ext>
            </a:extLst>
          </p:cNvPr>
          <p:cNvPicPr>
            <a:picLocks noChangeAspect="1"/>
          </p:cNvPicPr>
          <p:nvPr/>
        </p:nvPicPr>
        <p:blipFill>
          <a:blip r:embed="rId11"/>
          <a:stretch>
            <a:fillRect/>
          </a:stretch>
        </p:blipFill>
        <p:spPr>
          <a:xfrm>
            <a:off x="5695821" y="4330399"/>
            <a:ext cx="1222547" cy="483201"/>
          </a:xfrm>
          <a:prstGeom prst="rect">
            <a:avLst/>
          </a:prstGeom>
        </p:spPr>
      </p:pic>
      <p:pic>
        <p:nvPicPr>
          <p:cNvPr id="16" name="Picture 15">
            <a:extLst>
              <a:ext uri="{FF2B5EF4-FFF2-40B4-BE49-F238E27FC236}">
                <a16:creationId xmlns:a16="http://schemas.microsoft.com/office/drawing/2014/main" id="{2481B9A9-D87A-735F-EBB4-10A0B800019B}"/>
              </a:ext>
            </a:extLst>
          </p:cNvPr>
          <p:cNvPicPr>
            <a:picLocks noChangeAspect="1"/>
          </p:cNvPicPr>
          <p:nvPr/>
        </p:nvPicPr>
        <p:blipFill>
          <a:blip r:embed="rId12"/>
          <a:stretch>
            <a:fillRect/>
          </a:stretch>
        </p:blipFill>
        <p:spPr>
          <a:xfrm>
            <a:off x="7484203" y="4357431"/>
            <a:ext cx="1404295" cy="490924"/>
          </a:xfrm>
          <a:prstGeom prst="rect">
            <a:avLst/>
          </a:prstGeom>
        </p:spPr>
      </p:pic>
      <p:pic>
        <p:nvPicPr>
          <p:cNvPr id="17" name="Picture 16">
            <a:extLst>
              <a:ext uri="{FF2B5EF4-FFF2-40B4-BE49-F238E27FC236}">
                <a16:creationId xmlns:a16="http://schemas.microsoft.com/office/drawing/2014/main" id="{E79971C7-898B-A99E-3E33-F54EF2BE65C4}"/>
              </a:ext>
            </a:extLst>
          </p:cNvPr>
          <p:cNvPicPr>
            <a:picLocks noChangeAspect="1"/>
          </p:cNvPicPr>
          <p:nvPr/>
        </p:nvPicPr>
        <p:blipFill>
          <a:blip r:embed="rId13"/>
          <a:stretch>
            <a:fillRect/>
          </a:stretch>
        </p:blipFill>
        <p:spPr>
          <a:xfrm>
            <a:off x="9581249" y="4366827"/>
            <a:ext cx="1638044" cy="482429"/>
          </a:xfrm>
          <a:prstGeom prst="rect">
            <a:avLst/>
          </a:prstGeom>
        </p:spPr>
      </p:pic>
      <p:pic>
        <p:nvPicPr>
          <p:cNvPr id="18" name="Picture 17" descr="A blue and yellow snake logo&#10;&#10;AI-generated content may be incorrect.">
            <a:extLst>
              <a:ext uri="{FF2B5EF4-FFF2-40B4-BE49-F238E27FC236}">
                <a16:creationId xmlns:a16="http://schemas.microsoft.com/office/drawing/2014/main" id="{CC444648-E8BD-B274-D682-869A888CE513}"/>
              </a:ext>
            </a:extLst>
          </p:cNvPr>
          <p:cNvPicPr>
            <a:picLocks noChangeAspect="1"/>
          </p:cNvPicPr>
          <p:nvPr/>
        </p:nvPicPr>
        <p:blipFill>
          <a:blip r:embed="rId14"/>
          <a:stretch>
            <a:fillRect/>
          </a:stretch>
        </p:blipFill>
        <p:spPr>
          <a:xfrm>
            <a:off x="2560166" y="1669449"/>
            <a:ext cx="1047751" cy="1325778"/>
          </a:xfrm>
          <a:prstGeom prst="rect">
            <a:avLst/>
          </a:prstGeom>
        </p:spPr>
      </p:pic>
      <p:pic>
        <p:nvPicPr>
          <p:cNvPr id="19" name="Picture 18">
            <a:extLst>
              <a:ext uri="{FF2B5EF4-FFF2-40B4-BE49-F238E27FC236}">
                <a16:creationId xmlns:a16="http://schemas.microsoft.com/office/drawing/2014/main" id="{58246D89-6C90-2A7E-5CA9-94CB0F92198A}"/>
              </a:ext>
            </a:extLst>
          </p:cNvPr>
          <p:cNvPicPr>
            <a:picLocks noChangeAspect="1"/>
          </p:cNvPicPr>
          <p:nvPr/>
        </p:nvPicPr>
        <p:blipFill>
          <a:blip r:embed="rId15"/>
          <a:stretch>
            <a:fillRect/>
          </a:stretch>
        </p:blipFill>
        <p:spPr>
          <a:xfrm>
            <a:off x="3474566" y="1832661"/>
            <a:ext cx="5541491" cy="700732"/>
          </a:xfrm>
          <a:prstGeom prst="rect">
            <a:avLst/>
          </a:prstGeom>
        </p:spPr>
      </p:pic>
      <p:pic>
        <p:nvPicPr>
          <p:cNvPr id="20" name="Picture 19" descr="GitHub Logomark">
            <a:extLst>
              <a:ext uri="{FF2B5EF4-FFF2-40B4-BE49-F238E27FC236}">
                <a16:creationId xmlns:a16="http://schemas.microsoft.com/office/drawing/2014/main" id="{0C29EC31-C17C-B4E1-71B8-208935F2311C}"/>
              </a:ext>
            </a:extLst>
          </p:cNvPr>
          <p:cNvPicPr>
            <a:picLocks noChangeAspect="1"/>
          </p:cNvPicPr>
          <p:nvPr/>
        </p:nvPicPr>
        <p:blipFill>
          <a:blip r:embed="rId16"/>
          <a:stretch>
            <a:fillRect/>
          </a:stretch>
        </p:blipFill>
        <p:spPr>
          <a:xfrm>
            <a:off x="2893541" y="4819136"/>
            <a:ext cx="1204785" cy="1163595"/>
          </a:xfrm>
          <a:prstGeom prst="rect">
            <a:avLst/>
          </a:prstGeom>
        </p:spPr>
      </p:pic>
      <p:sp>
        <p:nvSpPr>
          <p:cNvPr id="24" name="TextBox 23">
            <a:extLst>
              <a:ext uri="{FF2B5EF4-FFF2-40B4-BE49-F238E27FC236}">
                <a16:creationId xmlns:a16="http://schemas.microsoft.com/office/drawing/2014/main" id="{6E81AFC7-43E2-E9BA-80E1-F29117B7BDB6}"/>
              </a:ext>
            </a:extLst>
          </p:cNvPr>
          <p:cNvSpPr txBox="1"/>
          <p:nvPr/>
        </p:nvSpPr>
        <p:spPr>
          <a:xfrm>
            <a:off x="4585483" y="5264843"/>
            <a:ext cx="44319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ea typeface="Calibri"/>
                <a:cs typeface="Calibri"/>
              </a:rPr>
              <a:t>GitHUB</a:t>
            </a:r>
            <a:r>
              <a:rPr lang="en-US" sz="2000" b="1">
                <a:ea typeface="Calibri"/>
                <a:cs typeface="Calibri"/>
              </a:rPr>
              <a:t> used for code  version control and data storage</a:t>
            </a:r>
          </a:p>
        </p:txBody>
      </p:sp>
    </p:spTree>
    <p:extLst>
      <p:ext uri="{BB962C8B-B14F-4D97-AF65-F5344CB8AC3E}">
        <p14:creationId xmlns:p14="http://schemas.microsoft.com/office/powerpoint/2010/main" val="206658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6B99-1345-1E61-E4BA-3A8A988CD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03224-B32B-B248-D25F-A81B4119913B}"/>
              </a:ext>
            </a:extLst>
          </p:cNvPr>
          <p:cNvSpPr>
            <a:spLocks noGrp="1"/>
          </p:cNvSpPr>
          <p:nvPr>
            <p:ph type="title"/>
          </p:nvPr>
        </p:nvSpPr>
        <p:spPr>
          <a:xfrm>
            <a:off x="411997" y="5340"/>
            <a:ext cx="11368006" cy="1338478"/>
          </a:xfrm>
        </p:spPr>
        <p:txBody>
          <a:bodyPr anchor="ctr" anchorCtr="0"/>
          <a:lstStyle/>
          <a:p>
            <a:r>
              <a:rPr lang="en-US"/>
              <a:t>Models Explored During the Process – Two Steps</a:t>
            </a:r>
          </a:p>
        </p:txBody>
      </p:sp>
      <p:pic>
        <p:nvPicPr>
          <p:cNvPr id="4" name="Picture 3" descr="A black line with dots&#10;&#10;AI-generated content may be incorrect.">
            <a:extLst>
              <a:ext uri="{FF2B5EF4-FFF2-40B4-BE49-F238E27FC236}">
                <a16:creationId xmlns:a16="http://schemas.microsoft.com/office/drawing/2014/main" id="{F30480AE-079A-2061-1B5E-031E36F64412}"/>
              </a:ext>
            </a:extLst>
          </p:cNvPr>
          <p:cNvPicPr>
            <a:picLocks noChangeAspect="1"/>
          </p:cNvPicPr>
          <p:nvPr/>
        </p:nvPicPr>
        <p:blipFill>
          <a:blip r:embed="rId3"/>
          <a:stretch>
            <a:fillRect/>
          </a:stretch>
        </p:blipFill>
        <p:spPr>
          <a:xfrm>
            <a:off x="668042" y="1347384"/>
            <a:ext cx="1453612" cy="1618928"/>
          </a:xfrm>
          <a:prstGeom prst="rect">
            <a:avLst/>
          </a:prstGeom>
        </p:spPr>
      </p:pic>
      <p:pic>
        <p:nvPicPr>
          <p:cNvPr id="3" name="Picture 2">
            <a:extLst>
              <a:ext uri="{FF2B5EF4-FFF2-40B4-BE49-F238E27FC236}">
                <a16:creationId xmlns:a16="http://schemas.microsoft.com/office/drawing/2014/main" id="{78300DC5-EEE1-70F0-8589-31F6F8272CBE}"/>
              </a:ext>
            </a:extLst>
          </p:cNvPr>
          <p:cNvPicPr>
            <a:picLocks noChangeAspect="1"/>
          </p:cNvPicPr>
          <p:nvPr/>
        </p:nvPicPr>
        <p:blipFill>
          <a:blip r:embed="rId4"/>
          <a:stretch>
            <a:fillRect/>
          </a:stretch>
        </p:blipFill>
        <p:spPr>
          <a:xfrm>
            <a:off x="673209" y="3650174"/>
            <a:ext cx="1417449" cy="1352872"/>
          </a:xfrm>
          <a:prstGeom prst="rect">
            <a:avLst/>
          </a:prstGeom>
        </p:spPr>
      </p:pic>
      <p:pic>
        <p:nvPicPr>
          <p:cNvPr id="5" name="Picture 4" descr="A yellow lightning bolt symbol&#10;&#10;AI-generated content may be incorrect.">
            <a:extLst>
              <a:ext uri="{FF2B5EF4-FFF2-40B4-BE49-F238E27FC236}">
                <a16:creationId xmlns:a16="http://schemas.microsoft.com/office/drawing/2014/main" id="{B88CAF9D-B371-C187-F5C1-D400E63CD30E}"/>
              </a:ext>
            </a:extLst>
          </p:cNvPr>
          <p:cNvPicPr>
            <a:picLocks noChangeAspect="1"/>
          </p:cNvPicPr>
          <p:nvPr/>
        </p:nvPicPr>
        <p:blipFill>
          <a:blip r:embed="rId5"/>
          <a:stretch>
            <a:fillRect/>
          </a:stretch>
        </p:blipFill>
        <p:spPr>
          <a:xfrm>
            <a:off x="919636" y="5218363"/>
            <a:ext cx="1383323" cy="1383323"/>
          </a:xfrm>
          <a:prstGeom prst="rect">
            <a:avLst/>
          </a:prstGeom>
        </p:spPr>
      </p:pic>
      <p:sp>
        <p:nvSpPr>
          <p:cNvPr id="8" name="TextBox 7">
            <a:extLst>
              <a:ext uri="{FF2B5EF4-FFF2-40B4-BE49-F238E27FC236}">
                <a16:creationId xmlns:a16="http://schemas.microsoft.com/office/drawing/2014/main" id="{0C966127-EF7D-E3DF-3EA5-150F7824E991}"/>
              </a:ext>
            </a:extLst>
          </p:cNvPr>
          <p:cNvSpPr txBox="1"/>
          <p:nvPr/>
        </p:nvSpPr>
        <p:spPr>
          <a:xfrm>
            <a:off x="4027424" y="1510284"/>
            <a:ext cx="623031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Step 1:</a:t>
            </a:r>
          </a:p>
          <a:p>
            <a:pPr marL="342900" indent="-342900">
              <a:buFont typeface="Arial"/>
              <a:buChar char="•"/>
            </a:pPr>
            <a:r>
              <a:rPr lang="en-US" sz="2400">
                <a:ea typeface="Calibri"/>
                <a:cs typeface="Calibri"/>
              </a:rPr>
              <a:t>Logistic Stats Model was used for statistical hypothesis testing </a:t>
            </a:r>
          </a:p>
          <a:p>
            <a:pPr marL="342900" indent="-342900">
              <a:buFont typeface="Arial"/>
              <a:buChar char="•"/>
            </a:pPr>
            <a:r>
              <a:rPr lang="en-US" sz="2400">
                <a:ea typeface="Calibri"/>
                <a:cs typeface="Calibri"/>
              </a:rPr>
              <a:t>OLS was used for variable strength testing</a:t>
            </a:r>
          </a:p>
          <a:p>
            <a:endParaRPr lang="en-US" sz="2400">
              <a:ea typeface="Calibri"/>
              <a:cs typeface="Calibri"/>
            </a:endParaRPr>
          </a:p>
        </p:txBody>
      </p:sp>
      <p:sp>
        <p:nvSpPr>
          <p:cNvPr id="9" name="TextBox 8">
            <a:extLst>
              <a:ext uri="{FF2B5EF4-FFF2-40B4-BE49-F238E27FC236}">
                <a16:creationId xmlns:a16="http://schemas.microsoft.com/office/drawing/2014/main" id="{C269CE58-E318-64BA-137D-707527F04E17}"/>
              </a:ext>
            </a:extLst>
          </p:cNvPr>
          <p:cNvSpPr txBox="1"/>
          <p:nvPr/>
        </p:nvSpPr>
        <p:spPr>
          <a:xfrm>
            <a:off x="4027423" y="3654216"/>
            <a:ext cx="623031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Step 2:</a:t>
            </a:r>
          </a:p>
          <a:p>
            <a:r>
              <a:rPr lang="en-US" sz="2400">
                <a:ea typeface="Calibri"/>
                <a:cs typeface="Calibri"/>
              </a:rPr>
              <a:t>Machine Learning Models employed for binary classification task:</a:t>
            </a:r>
          </a:p>
          <a:p>
            <a:pPr marL="342900" indent="-342900">
              <a:buFont typeface="Arial"/>
              <a:buChar char="•"/>
            </a:pPr>
            <a:r>
              <a:rPr lang="en-US" sz="2400">
                <a:ea typeface="Calibri"/>
                <a:cs typeface="Calibri"/>
              </a:rPr>
              <a:t>Random Forest Classification model</a:t>
            </a:r>
          </a:p>
          <a:p>
            <a:pPr marL="342900" indent="-342900">
              <a:buFont typeface="Arial"/>
              <a:buChar char="•"/>
            </a:pPr>
            <a:r>
              <a:rPr lang="en-US" sz="2400" err="1">
                <a:ea typeface="Calibri"/>
                <a:cs typeface="Calibri"/>
              </a:rPr>
              <a:t>XGBoost</a:t>
            </a:r>
            <a:r>
              <a:rPr lang="en-US" sz="2400">
                <a:ea typeface="Calibri"/>
                <a:cs typeface="Calibri"/>
              </a:rPr>
              <a:t> Classification model</a:t>
            </a:r>
          </a:p>
          <a:p>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321263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828B4C-6FB0-6B88-E462-87BCC93C2B6D}"/>
              </a:ext>
            </a:extLst>
          </p:cNvPr>
          <p:cNvSpPr>
            <a:spLocks noGrp="1"/>
          </p:cNvSpPr>
          <p:nvPr>
            <p:ph type="ftr" sz="quarter" idx="3"/>
          </p:nvPr>
        </p:nvSpPr>
        <p:spPr/>
        <p:txBody>
          <a:bodyPr/>
          <a:lstStyle/>
          <a:p>
            <a:pPr algn="r"/>
            <a:r>
              <a:rPr lang="en-US"/>
              <a:t>GEORGE MASON UNIVERSITY</a:t>
            </a:r>
          </a:p>
        </p:txBody>
      </p:sp>
      <p:sp>
        <p:nvSpPr>
          <p:cNvPr id="3" name="Title 2">
            <a:extLst>
              <a:ext uri="{FF2B5EF4-FFF2-40B4-BE49-F238E27FC236}">
                <a16:creationId xmlns:a16="http://schemas.microsoft.com/office/drawing/2014/main" id="{9444530A-0763-54C1-8BFB-7BE8A051D56C}"/>
              </a:ext>
            </a:extLst>
          </p:cNvPr>
          <p:cNvSpPr>
            <a:spLocks noGrp="1"/>
          </p:cNvSpPr>
          <p:nvPr>
            <p:ph type="title"/>
          </p:nvPr>
        </p:nvSpPr>
        <p:spPr>
          <a:xfrm>
            <a:off x="657386" y="3498"/>
            <a:ext cx="10515600" cy="1325563"/>
          </a:xfrm>
        </p:spPr>
        <p:txBody>
          <a:bodyPr/>
          <a:lstStyle/>
          <a:p>
            <a:r>
              <a:rPr lang="en-US">
                <a:ea typeface="Calibri Light"/>
                <a:cs typeface="Calibri Light"/>
              </a:rPr>
              <a:t>Visuals</a:t>
            </a:r>
            <a:endParaRPr lang="en-US"/>
          </a:p>
        </p:txBody>
      </p:sp>
      <p:pic>
        <p:nvPicPr>
          <p:cNvPr id="5" name="Picture 4">
            <a:extLst>
              <a:ext uri="{FF2B5EF4-FFF2-40B4-BE49-F238E27FC236}">
                <a16:creationId xmlns:a16="http://schemas.microsoft.com/office/drawing/2014/main" id="{D4F4B05D-9B99-C3B1-C989-C4B9EC49071D}"/>
              </a:ext>
            </a:extLst>
          </p:cNvPr>
          <p:cNvPicPr>
            <a:picLocks noChangeAspect="1"/>
          </p:cNvPicPr>
          <p:nvPr/>
        </p:nvPicPr>
        <p:blipFill>
          <a:blip r:embed="rId2"/>
          <a:stretch>
            <a:fillRect/>
          </a:stretch>
        </p:blipFill>
        <p:spPr>
          <a:xfrm>
            <a:off x="6249450" y="1510681"/>
            <a:ext cx="5582458" cy="4301587"/>
          </a:xfrm>
          <a:prstGeom prst="rect">
            <a:avLst/>
          </a:prstGeom>
        </p:spPr>
      </p:pic>
      <p:pic>
        <p:nvPicPr>
          <p:cNvPr id="6" name="Picture 5" descr="A black and white rectangular sign&#10;&#10;AI-generated content may be incorrect.">
            <a:extLst>
              <a:ext uri="{FF2B5EF4-FFF2-40B4-BE49-F238E27FC236}">
                <a16:creationId xmlns:a16="http://schemas.microsoft.com/office/drawing/2014/main" id="{1E532F54-E40E-9EAA-2A6C-792393CAEB0A}"/>
              </a:ext>
            </a:extLst>
          </p:cNvPr>
          <p:cNvPicPr>
            <a:picLocks noChangeAspect="1"/>
          </p:cNvPicPr>
          <p:nvPr/>
        </p:nvPicPr>
        <p:blipFill>
          <a:blip r:embed="rId3"/>
          <a:stretch>
            <a:fillRect/>
          </a:stretch>
        </p:blipFill>
        <p:spPr>
          <a:xfrm>
            <a:off x="1259914" y="831458"/>
            <a:ext cx="4293193" cy="867584"/>
          </a:xfrm>
          <a:prstGeom prst="rect">
            <a:avLst/>
          </a:prstGeom>
          <a:ln>
            <a:noFill/>
          </a:ln>
        </p:spPr>
      </p:pic>
      <p:pic>
        <p:nvPicPr>
          <p:cNvPr id="8" name="Picture 7" descr="A black and white sign with black text&#10;&#10;AI-generated content may be incorrect.">
            <a:extLst>
              <a:ext uri="{FF2B5EF4-FFF2-40B4-BE49-F238E27FC236}">
                <a16:creationId xmlns:a16="http://schemas.microsoft.com/office/drawing/2014/main" id="{C2ADF246-49B9-89D8-CD6F-907609EB93F1}"/>
              </a:ext>
            </a:extLst>
          </p:cNvPr>
          <p:cNvPicPr>
            <a:picLocks noChangeAspect="1"/>
          </p:cNvPicPr>
          <p:nvPr/>
        </p:nvPicPr>
        <p:blipFill>
          <a:blip r:embed="rId4"/>
          <a:stretch>
            <a:fillRect/>
          </a:stretch>
        </p:blipFill>
        <p:spPr>
          <a:xfrm>
            <a:off x="6499520" y="831904"/>
            <a:ext cx="5327705" cy="867583"/>
          </a:xfrm>
          <a:prstGeom prst="rect">
            <a:avLst/>
          </a:prstGeom>
          <a:ln>
            <a:noFill/>
          </a:ln>
        </p:spPr>
      </p:pic>
      <p:pic>
        <p:nvPicPr>
          <p:cNvPr id="9" name="Content Placeholder 4">
            <a:extLst>
              <a:ext uri="{FF2B5EF4-FFF2-40B4-BE49-F238E27FC236}">
                <a16:creationId xmlns:a16="http://schemas.microsoft.com/office/drawing/2014/main" id="{E4D7D072-B013-A610-C5ED-376C34F5FBF8}"/>
              </a:ext>
            </a:extLst>
          </p:cNvPr>
          <p:cNvPicPr>
            <a:picLocks noChangeAspect="1"/>
          </p:cNvPicPr>
          <p:nvPr/>
        </p:nvPicPr>
        <p:blipFill>
          <a:blip r:embed="rId5"/>
          <a:stretch>
            <a:fillRect/>
          </a:stretch>
        </p:blipFill>
        <p:spPr>
          <a:xfrm>
            <a:off x="537900" y="1411785"/>
            <a:ext cx="5386006" cy="4072771"/>
          </a:xfrm>
          <a:prstGeom prst="rect">
            <a:avLst/>
          </a:prstGeom>
        </p:spPr>
      </p:pic>
      <p:sp>
        <p:nvSpPr>
          <p:cNvPr id="11" name="TextBox 10">
            <a:extLst>
              <a:ext uri="{FF2B5EF4-FFF2-40B4-BE49-F238E27FC236}">
                <a16:creationId xmlns:a16="http://schemas.microsoft.com/office/drawing/2014/main" id="{BE4B5139-B542-42C0-A264-7B3C1278375A}"/>
              </a:ext>
            </a:extLst>
          </p:cNvPr>
          <p:cNvSpPr txBox="1"/>
          <p:nvPr/>
        </p:nvSpPr>
        <p:spPr>
          <a:xfrm>
            <a:off x="1058452" y="5156344"/>
            <a:ext cx="4497513" cy="830997"/>
          </a:xfrm>
          <a:prstGeom prst="rect">
            <a:avLst/>
          </a:prstGeom>
          <a:solidFill>
            <a:schemeClr val="bg1"/>
          </a:solidFill>
        </p:spPr>
        <p:txBody>
          <a:bodyPr wrap="none" lIns="91440" tIns="45720" rIns="91440" bIns="45720" rtlCol="0" anchor="t">
            <a:spAutoFit/>
          </a:bodyPr>
          <a:lstStyle/>
          <a:p>
            <a:r>
              <a:rPr lang="en-US" sz="2400"/>
              <a:t>         Pre-2008                 Post-2008</a:t>
            </a:r>
          </a:p>
          <a:p>
            <a:pPr algn="ctr"/>
            <a:r>
              <a:rPr lang="en-US" sz="2400"/>
              <a:t> Period</a:t>
            </a:r>
          </a:p>
        </p:txBody>
      </p:sp>
      <p:sp>
        <p:nvSpPr>
          <p:cNvPr id="13" name="TextBox 12">
            <a:extLst>
              <a:ext uri="{FF2B5EF4-FFF2-40B4-BE49-F238E27FC236}">
                <a16:creationId xmlns:a16="http://schemas.microsoft.com/office/drawing/2014/main" id="{18F5CFA4-0083-3DDF-4C70-B14D9B4CFFCC}"/>
              </a:ext>
            </a:extLst>
          </p:cNvPr>
          <p:cNvSpPr txBox="1"/>
          <p:nvPr/>
        </p:nvSpPr>
        <p:spPr>
          <a:xfrm rot="16200000">
            <a:off x="85453" y="3187707"/>
            <a:ext cx="726481" cy="461665"/>
          </a:xfrm>
          <a:prstGeom prst="rect">
            <a:avLst/>
          </a:prstGeom>
          <a:solidFill>
            <a:schemeClr val="bg1"/>
          </a:solidFill>
        </p:spPr>
        <p:txBody>
          <a:bodyPr wrap="none" rtlCol="0">
            <a:spAutoFit/>
          </a:bodyPr>
          <a:lstStyle/>
          <a:p>
            <a:r>
              <a:rPr lang="en-US" sz="2400" dirty="0"/>
              <a:t>GDP</a:t>
            </a:r>
          </a:p>
        </p:txBody>
      </p:sp>
      <p:sp>
        <p:nvSpPr>
          <p:cNvPr id="4" name="TextBox 3">
            <a:extLst>
              <a:ext uri="{FF2B5EF4-FFF2-40B4-BE49-F238E27FC236}">
                <a16:creationId xmlns:a16="http://schemas.microsoft.com/office/drawing/2014/main" id="{679D78F0-7108-8AC5-E34A-3DD3741BF3FA}"/>
              </a:ext>
            </a:extLst>
          </p:cNvPr>
          <p:cNvSpPr txBox="1"/>
          <p:nvPr/>
        </p:nvSpPr>
        <p:spPr>
          <a:xfrm>
            <a:off x="8679648" y="5571842"/>
            <a:ext cx="722062" cy="442055"/>
          </a:xfrm>
          <a:prstGeom prst="rect">
            <a:avLst/>
          </a:prstGeom>
          <a:solidFill>
            <a:schemeClr val="bg1"/>
          </a:solidFill>
        </p:spPr>
        <p:txBody>
          <a:bodyPr wrap="none" rtlCol="0">
            <a:spAutoFit/>
          </a:bodyPr>
          <a:lstStyle/>
          <a:p>
            <a:r>
              <a:rPr lang="en-US" sz="2400" dirty="0"/>
              <a:t>Date</a:t>
            </a:r>
          </a:p>
        </p:txBody>
      </p:sp>
      <p:sp>
        <p:nvSpPr>
          <p:cNvPr id="7" name="TextBox 6">
            <a:extLst>
              <a:ext uri="{FF2B5EF4-FFF2-40B4-BE49-F238E27FC236}">
                <a16:creationId xmlns:a16="http://schemas.microsoft.com/office/drawing/2014/main" id="{43D75D93-F0AC-F938-ABD2-D285D01F6CDC}"/>
              </a:ext>
            </a:extLst>
          </p:cNvPr>
          <p:cNvSpPr txBox="1"/>
          <p:nvPr/>
        </p:nvSpPr>
        <p:spPr>
          <a:xfrm rot="16200000">
            <a:off x="4963468" y="3087737"/>
            <a:ext cx="2416174" cy="461665"/>
          </a:xfrm>
          <a:prstGeom prst="rect">
            <a:avLst/>
          </a:prstGeom>
          <a:solidFill>
            <a:schemeClr val="bg1"/>
          </a:solidFill>
        </p:spPr>
        <p:txBody>
          <a:bodyPr wrap="none" rtlCol="0">
            <a:spAutoFit/>
          </a:bodyPr>
          <a:lstStyle/>
          <a:p>
            <a:r>
              <a:rPr lang="en-US" sz="2400" dirty="0"/>
              <a:t>House Price Index</a:t>
            </a:r>
          </a:p>
        </p:txBody>
      </p:sp>
    </p:spTree>
    <p:extLst>
      <p:ext uri="{BB962C8B-B14F-4D97-AF65-F5344CB8AC3E}">
        <p14:creationId xmlns:p14="http://schemas.microsoft.com/office/powerpoint/2010/main" val="65042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7DC84-EA68-DDE8-22F3-490CED601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C643E7-7D3F-C660-8D8C-2DDFE03C82E0}"/>
              </a:ext>
            </a:extLst>
          </p:cNvPr>
          <p:cNvSpPr>
            <a:spLocks noGrp="1"/>
          </p:cNvSpPr>
          <p:nvPr>
            <p:ph type="title"/>
          </p:nvPr>
        </p:nvSpPr>
        <p:spPr>
          <a:xfrm>
            <a:off x="838200" y="18255"/>
            <a:ext cx="10515600" cy="1325563"/>
          </a:xfrm>
        </p:spPr>
        <p:txBody>
          <a:bodyPr/>
          <a:lstStyle/>
          <a:p>
            <a:r>
              <a:rPr lang="en-US"/>
              <a:t>Visuals</a:t>
            </a:r>
          </a:p>
        </p:txBody>
      </p:sp>
      <p:pic>
        <p:nvPicPr>
          <p:cNvPr id="4" name="Content Placeholder 4">
            <a:extLst>
              <a:ext uri="{FF2B5EF4-FFF2-40B4-BE49-F238E27FC236}">
                <a16:creationId xmlns:a16="http://schemas.microsoft.com/office/drawing/2014/main" id="{3027F0BC-BEF7-039A-9480-747AEA2E6FB9}"/>
              </a:ext>
            </a:extLst>
          </p:cNvPr>
          <p:cNvPicPr>
            <a:picLocks noGrp="1" noChangeAspect="1"/>
          </p:cNvPicPr>
          <p:nvPr>
            <p:ph idx="1"/>
          </p:nvPr>
        </p:nvPicPr>
        <p:blipFill>
          <a:blip r:embed="rId2"/>
          <a:stretch>
            <a:fillRect/>
          </a:stretch>
        </p:blipFill>
        <p:spPr>
          <a:xfrm>
            <a:off x="233576" y="1253331"/>
            <a:ext cx="6032149" cy="4148521"/>
          </a:xfrm>
        </p:spPr>
      </p:pic>
      <p:sp>
        <p:nvSpPr>
          <p:cNvPr id="6" name="TextBox 5">
            <a:extLst>
              <a:ext uri="{FF2B5EF4-FFF2-40B4-BE49-F238E27FC236}">
                <a16:creationId xmlns:a16="http://schemas.microsoft.com/office/drawing/2014/main" id="{8516F3D9-4E93-0D0B-653B-6A7A2EE0585B}"/>
              </a:ext>
            </a:extLst>
          </p:cNvPr>
          <p:cNvSpPr txBox="1"/>
          <p:nvPr/>
        </p:nvSpPr>
        <p:spPr>
          <a:xfrm>
            <a:off x="1714518" y="963614"/>
            <a:ext cx="3030510" cy="461665"/>
          </a:xfrm>
          <a:prstGeom prst="rect">
            <a:avLst/>
          </a:prstGeom>
          <a:solidFill>
            <a:schemeClr val="bg1"/>
          </a:solidFill>
        </p:spPr>
        <p:txBody>
          <a:bodyPr wrap="none" rtlCol="0">
            <a:spAutoFit/>
          </a:bodyPr>
          <a:lstStyle/>
          <a:p>
            <a:r>
              <a:rPr lang="en-US" sz="2400"/>
              <a:t>Real Income over Time</a:t>
            </a:r>
          </a:p>
        </p:txBody>
      </p:sp>
      <p:sp>
        <p:nvSpPr>
          <p:cNvPr id="8" name="TextBox 7">
            <a:extLst>
              <a:ext uri="{FF2B5EF4-FFF2-40B4-BE49-F238E27FC236}">
                <a16:creationId xmlns:a16="http://schemas.microsoft.com/office/drawing/2014/main" id="{4808F038-7406-6E36-F483-D923E0489935}"/>
              </a:ext>
            </a:extLst>
          </p:cNvPr>
          <p:cNvSpPr txBox="1"/>
          <p:nvPr/>
        </p:nvSpPr>
        <p:spPr>
          <a:xfrm>
            <a:off x="2843993" y="5187718"/>
            <a:ext cx="771558" cy="461665"/>
          </a:xfrm>
          <a:prstGeom prst="rect">
            <a:avLst/>
          </a:prstGeom>
          <a:solidFill>
            <a:schemeClr val="bg1"/>
          </a:solidFill>
        </p:spPr>
        <p:txBody>
          <a:bodyPr wrap="none" rtlCol="0">
            <a:spAutoFit/>
          </a:bodyPr>
          <a:lstStyle/>
          <a:p>
            <a:r>
              <a:rPr lang="en-US" sz="2400"/>
              <a:t>Date</a:t>
            </a:r>
          </a:p>
        </p:txBody>
      </p:sp>
      <p:grpSp>
        <p:nvGrpSpPr>
          <p:cNvPr id="10" name="Group 9">
            <a:extLst>
              <a:ext uri="{FF2B5EF4-FFF2-40B4-BE49-F238E27FC236}">
                <a16:creationId xmlns:a16="http://schemas.microsoft.com/office/drawing/2014/main" id="{601E3397-EE8E-D7AE-E56F-9C711AAE4D64}"/>
              </a:ext>
            </a:extLst>
          </p:cNvPr>
          <p:cNvGrpSpPr/>
          <p:nvPr/>
        </p:nvGrpSpPr>
        <p:grpSpPr>
          <a:xfrm>
            <a:off x="6479424" y="976337"/>
            <a:ext cx="5732454" cy="4646542"/>
            <a:chOff x="6066601" y="976336"/>
            <a:chExt cx="6125399" cy="4852667"/>
          </a:xfrm>
        </p:grpSpPr>
        <p:pic>
          <p:nvPicPr>
            <p:cNvPr id="5" name="Content Placeholder 4">
              <a:extLst>
                <a:ext uri="{FF2B5EF4-FFF2-40B4-BE49-F238E27FC236}">
                  <a16:creationId xmlns:a16="http://schemas.microsoft.com/office/drawing/2014/main" id="{D29E623D-147E-BB88-CBD1-083C051C1A5D}"/>
                </a:ext>
              </a:extLst>
            </p:cNvPr>
            <p:cNvPicPr>
              <a:picLocks noChangeAspect="1"/>
            </p:cNvPicPr>
            <p:nvPr/>
          </p:nvPicPr>
          <p:blipFill>
            <a:blip r:embed="rId3"/>
            <a:stretch>
              <a:fillRect/>
            </a:stretch>
          </p:blipFill>
          <p:spPr>
            <a:xfrm>
              <a:off x="6066601" y="1246833"/>
              <a:ext cx="6125399" cy="4351338"/>
            </a:xfrm>
            <a:prstGeom prst="rect">
              <a:avLst/>
            </a:prstGeom>
          </p:spPr>
        </p:pic>
        <p:sp>
          <p:nvSpPr>
            <p:cNvPr id="7" name="TextBox 6">
              <a:extLst>
                <a:ext uri="{FF2B5EF4-FFF2-40B4-BE49-F238E27FC236}">
                  <a16:creationId xmlns:a16="http://schemas.microsoft.com/office/drawing/2014/main" id="{650385B6-7290-650B-B203-3F5A417FFF5D}"/>
                </a:ext>
              </a:extLst>
            </p:cNvPr>
            <p:cNvSpPr txBox="1"/>
            <p:nvPr/>
          </p:nvSpPr>
          <p:spPr>
            <a:xfrm>
              <a:off x="6881171" y="976336"/>
              <a:ext cx="4923527" cy="461665"/>
            </a:xfrm>
            <a:prstGeom prst="rect">
              <a:avLst/>
            </a:prstGeom>
            <a:solidFill>
              <a:schemeClr val="bg1"/>
            </a:solidFill>
          </p:spPr>
          <p:txBody>
            <a:bodyPr wrap="none" rtlCol="0">
              <a:spAutoFit/>
            </a:bodyPr>
            <a:lstStyle/>
            <a:p>
              <a:r>
                <a:rPr lang="en-US" sz="2400"/>
                <a:t>Bubble Plot of Home Supply by Period</a:t>
              </a:r>
            </a:p>
          </p:txBody>
        </p:sp>
        <p:sp>
          <p:nvSpPr>
            <p:cNvPr id="9" name="TextBox 8">
              <a:extLst>
                <a:ext uri="{FF2B5EF4-FFF2-40B4-BE49-F238E27FC236}">
                  <a16:creationId xmlns:a16="http://schemas.microsoft.com/office/drawing/2014/main" id="{F2916DEF-2BBC-0D34-3D37-00EDD5DE2383}"/>
                </a:ext>
              </a:extLst>
            </p:cNvPr>
            <p:cNvSpPr txBox="1"/>
            <p:nvPr/>
          </p:nvSpPr>
          <p:spPr>
            <a:xfrm>
              <a:off x="8957155" y="5367338"/>
              <a:ext cx="771558" cy="461665"/>
            </a:xfrm>
            <a:prstGeom prst="rect">
              <a:avLst/>
            </a:prstGeom>
            <a:solidFill>
              <a:schemeClr val="bg1"/>
            </a:solidFill>
          </p:spPr>
          <p:txBody>
            <a:bodyPr wrap="none" rtlCol="0">
              <a:spAutoFit/>
            </a:bodyPr>
            <a:lstStyle/>
            <a:p>
              <a:r>
                <a:rPr lang="en-US" sz="2400" dirty="0"/>
                <a:t>Date</a:t>
              </a:r>
            </a:p>
          </p:txBody>
        </p:sp>
      </p:grpSp>
      <p:sp>
        <p:nvSpPr>
          <p:cNvPr id="11" name="TextBox 10">
            <a:extLst>
              <a:ext uri="{FF2B5EF4-FFF2-40B4-BE49-F238E27FC236}">
                <a16:creationId xmlns:a16="http://schemas.microsoft.com/office/drawing/2014/main" id="{4275AF30-B6CF-4FFD-AB5A-5647BF7FC173}"/>
              </a:ext>
            </a:extLst>
          </p:cNvPr>
          <p:cNvSpPr txBox="1"/>
          <p:nvPr/>
        </p:nvSpPr>
        <p:spPr>
          <a:xfrm rot="16200000">
            <a:off x="5537660" y="2830985"/>
            <a:ext cx="1843774" cy="461665"/>
          </a:xfrm>
          <a:prstGeom prst="rect">
            <a:avLst/>
          </a:prstGeom>
          <a:solidFill>
            <a:schemeClr val="bg1"/>
          </a:solidFill>
        </p:spPr>
        <p:txBody>
          <a:bodyPr wrap="none" rtlCol="0">
            <a:spAutoFit/>
          </a:bodyPr>
          <a:lstStyle/>
          <a:p>
            <a:r>
              <a:rPr lang="en-US" sz="2400"/>
              <a:t>Home Supply</a:t>
            </a:r>
          </a:p>
        </p:txBody>
      </p:sp>
      <p:sp>
        <p:nvSpPr>
          <p:cNvPr id="12" name="TextBox 11">
            <a:extLst>
              <a:ext uri="{FF2B5EF4-FFF2-40B4-BE49-F238E27FC236}">
                <a16:creationId xmlns:a16="http://schemas.microsoft.com/office/drawing/2014/main" id="{9FA9411C-1E59-39BD-1D80-F686294D2F0F}"/>
              </a:ext>
            </a:extLst>
          </p:cNvPr>
          <p:cNvSpPr txBox="1"/>
          <p:nvPr/>
        </p:nvSpPr>
        <p:spPr>
          <a:xfrm rot="16200000">
            <a:off x="-631928" y="2580330"/>
            <a:ext cx="1713995" cy="461665"/>
          </a:xfrm>
          <a:prstGeom prst="rect">
            <a:avLst/>
          </a:prstGeom>
          <a:solidFill>
            <a:schemeClr val="bg1"/>
          </a:solidFill>
        </p:spPr>
        <p:txBody>
          <a:bodyPr wrap="none" rtlCol="0">
            <a:spAutoFit/>
          </a:bodyPr>
          <a:lstStyle/>
          <a:p>
            <a:r>
              <a:rPr lang="en-US" sz="2400"/>
              <a:t>Real Income</a:t>
            </a:r>
          </a:p>
        </p:txBody>
      </p:sp>
    </p:spTree>
    <p:extLst>
      <p:ext uri="{BB962C8B-B14F-4D97-AF65-F5344CB8AC3E}">
        <p14:creationId xmlns:p14="http://schemas.microsoft.com/office/powerpoint/2010/main" val="154959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6657-C9B5-FF25-7DDA-A18072A31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75C1F-454E-EE71-76BC-330F5BF87741}"/>
              </a:ext>
            </a:extLst>
          </p:cNvPr>
          <p:cNvSpPr>
            <a:spLocks noGrp="1"/>
          </p:cNvSpPr>
          <p:nvPr>
            <p:ph type="title"/>
          </p:nvPr>
        </p:nvSpPr>
        <p:spPr>
          <a:xfrm>
            <a:off x="838200" y="18255"/>
            <a:ext cx="10515600" cy="1325563"/>
          </a:xfrm>
        </p:spPr>
        <p:txBody>
          <a:bodyPr/>
          <a:lstStyle/>
          <a:p>
            <a:r>
              <a:rPr lang="en-US"/>
              <a:t>Visuals</a:t>
            </a:r>
          </a:p>
        </p:txBody>
      </p:sp>
      <p:pic>
        <p:nvPicPr>
          <p:cNvPr id="3" name="Content Placeholder 4">
            <a:extLst>
              <a:ext uri="{FF2B5EF4-FFF2-40B4-BE49-F238E27FC236}">
                <a16:creationId xmlns:a16="http://schemas.microsoft.com/office/drawing/2014/main" id="{5992E4E4-9F0B-01A1-294A-8958CB3901F8}"/>
              </a:ext>
            </a:extLst>
          </p:cNvPr>
          <p:cNvPicPr>
            <a:picLocks noChangeAspect="1"/>
          </p:cNvPicPr>
          <p:nvPr/>
        </p:nvPicPr>
        <p:blipFill>
          <a:blip r:embed="rId2"/>
          <a:stretch>
            <a:fillRect/>
          </a:stretch>
        </p:blipFill>
        <p:spPr>
          <a:xfrm>
            <a:off x="312525" y="1855640"/>
            <a:ext cx="6096000" cy="4374064"/>
          </a:xfrm>
          <a:prstGeom prst="rect">
            <a:avLst/>
          </a:prstGeom>
        </p:spPr>
      </p:pic>
      <p:pic>
        <p:nvPicPr>
          <p:cNvPr id="6" name="Content Placeholder 4">
            <a:extLst>
              <a:ext uri="{FF2B5EF4-FFF2-40B4-BE49-F238E27FC236}">
                <a16:creationId xmlns:a16="http://schemas.microsoft.com/office/drawing/2014/main" id="{DAB3F8D4-3832-B9D1-9B0B-74321D0AAD39}"/>
              </a:ext>
            </a:extLst>
          </p:cNvPr>
          <p:cNvPicPr>
            <a:picLocks noChangeAspect="1"/>
          </p:cNvPicPr>
          <p:nvPr/>
        </p:nvPicPr>
        <p:blipFill>
          <a:blip r:embed="rId3"/>
          <a:stretch>
            <a:fillRect/>
          </a:stretch>
        </p:blipFill>
        <p:spPr>
          <a:xfrm>
            <a:off x="6594326" y="1889941"/>
            <a:ext cx="5597674" cy="4351338"/>
          </a:xfrm>
          <a:prstGeom prst="rect">
            <a:avLst/>
          </a:prstGeom>
        </p:spPr>
      </p:pic>
      <p:sp>
        <p:nvSpPr>
          <p:cNvPr id="4" name="TextBox 3">
            <a:extLst>
              <a:ext uri="{FF2B5EF4-FFF2-40B4-BE49-F238E27FC236}">
                <a16:creationId xmlns:a16="http://schemas.microsoft.com/office/drawing/2014/main" id="{9C32BB9E-532C-3FA7-977B-852C39C0F9D7}"/>
              </a:ext>
            </a:extLst>
          </p:cNvPr>
          <p:cNvSpPr txBox="1"/>
          <p:nvPr/>
        </p:nvSpPr>
        <p:spPr>
          <a:xfrm>
            <a:off x="835531" y="5814205"/>
            <a:ext cx="4911088" cy="830997"/>
          </a:xfrm>
          <a:prstGeom prst="rect">
            <a:avLst/>
          </a:prstGeom>
          <a:solidFill>
            <a:schemeClr val="bg1"/>
          </a:solidFill>
        </p:spPr>
        <p:txBody>
          <a:bodyPr wrap="none" rtlCol="0">
            <a:spAutoFit/>
          </a:bodyPr>
          <a:lstStyle/>
          <a:p>
            <a:r>
              <a:rPr lang="en-US" sz="2400"/>
              <a:t>         Pre-2008                         Post-2008</a:t>
            </a:r>
          </a:p>
          <a:p>
            <a:pPr algn="ctr"/>
            <a:r>
              <a:rPr lang="en-US" sz="2400"/>
              <a:t>    Period</a:t>
            </a:r>
          </a:p>
        </p:txBody>
      </p:sp>
      <p:sp>
        <p:nvSpPr>
          <p:cNvPr id="5" name="TextBox 4">
            <a:extLst>
              <a:ext uri="{FF2B5EF4-FFF2-40B4-BE49-F238E27FC236}">
                <a16:creationId xmlns:a16="http://schemas.microsoft.com/office/drawing/2014/main" id="{6990A035-80A2-1BD5-E014-FAA690177B03}"/>
              </a:ext>
            </a:extLst>
          </p:cNvPr>
          <p:cNvSpPr txBox="1"/>
          <p:nvPr/>
        </p:nvSpPr>
        <p:spPr>
          <a:xfrm>
            <a:off x="8031126" y="6010445"/>
            <a:ext cx="2334357" cy="461665"/>
          </a:xfrm>
          <a:prstGeom prst="rect">
            <a:avLst/>
          </a:prstGeom>
          <a:solidFill>
            <a:schemeClr val="bg1"/>
          </a:solidFill>
        </p:spPr>
        <p:txBody>
          <a:bodyPr wrap="none" rtlCol="0">
            <a:spAutoFit/>
          </a:bodyPr>
          <a:lstStyle/>
          <a:p>
            <a:r>
              <a:rPr lang="en-US" sz="2400"/>
              <a:t>         Real Income</a:t>
            </a:r>
          </a:p>
        </p:txBody>
      </p:sp>
      <p:sp>
        <p:nvSpPr>
          <p:cNvPr id="7" name="TextBox 6">
            <a:extLst>
              <a:ext uri="{FF2B5EF4-FFF2-40B4-BE49-F238E27FC236}">
                <a16:creationId xmlns:a16="http://schemas.microsoft.com/office/drawing/2014/main" id="{DA50A25B-F669-CA9E-6442-7840E8ED210C}"/>
              </a:ext>
            </a:extLst>
          </p:cNvPr>
          <p:cNvSpPr txBox="1"/>
          <p:nvPr/>
        </p:nvSpPr>
        <p:spPr>
          <a:xfrm>
            <a:off x="6708421" y="1264846"/>
            <a:ext cx="5369483" cy="830997"/>
          </a:xfrm>
          <a:prstGeom prst="rect">
            <a:avLst/>
          </a:prstGeom>
          <a:solidFill>
            <a:schemeClr val="bg1"/>
          </a:solidFill>
        </p:spPr>
        <p:txBody>
          <a:bodyPr wrap="none" rtlCol="0">
            <a:spAutoFit/>
          </a:bodyPr>
          <a:lstStyle/>
          <a:p>
            <a:pPr algn="ctr"/>
            <a:r>
              <a:rPr lang="en-US" sz="2400"/>
              <a:t>Consumption Price Index vs. Real Income</a:t>
            </a:r>
          </a:p>
          <a:p>
            <a:pPr algn="ctr"/>
            <a:r>
              <a:rPr lang="en-US" sz="2400"/>
              <a:t>Before and After 2008 Recession</a:t>
            </a:r>
          </a:p>
        </p:txBody>
      </p:sp>
      <p:sp>
        <p:nvSpPr>
          <p:cNvPr id="8" name="TextBox 7">
            <a:extLst>
              <a:ext uri="{FF2B5EF4-FFF2-40B4-BE49-F238E27FC236}">
                <a16:creationId xmlns:a16="http://schemas.microsoft.com/office/drawing/2014/main" id="{A20D9C88-EF39-4E2D-39E3-A17850DA45F5}"/>
              </a:ext>
            </a:extLst>
          </p:cNvPr>
          <p:cNvSpPr txBox="1"/>
          <p:nvPr/>
        </p:nvSpPr>
        <p:spPr>
          <a:xfrm>
            <a:off x="1574549" y="1253271"/>
            <a:ext cx="4245585" cy="830997"/>
          </a:xfrm>
          <a:prstGeom prst="rect">
            <a:avLst/>
          </a:prstGeom>
          <a:solidFill>
            <a:schemeClr val="bg1"/>
          </a:solidFill>
        </p:spPr>
        <p:txBody>
          <a:bodyPr wrap="none" rtlCol="0">
            <a:spAutoFit/>
          </a:bodyPr>
          <a:lstStyle/>
          <a:p>
            <a:pPr algn="ctr"/>
            <a:r>
              <a:rPr lang="en-US" sz="2400"/>
              <a:t>New Private Houses Owned</a:t>
            </a:r>
          </a:p>
          <a:p>
            <a:pPr algn="ctr"/>
            <a:r>
              <a:rPr lang="en-US" sz="2400"/>
              <a:t>Before and After 2008 Recession</a:t>
            </a:r>
          </a:p>
        </p:txBody>
      </p:sp>
      <p:sp>
        <p:nvSpPr>
          <p:cNvPr id="9" name="TextBox 8">
            <a:extLst>
              <a:ext uri="{FF2B5EF4-FFF2-40B4-BE49-F238E27FC236}">
                <a16:creationId xmlns:a16="http://schemas.microsoft.com/office/drawing/2014/main" id="{1C4CEC8F-21D2-AC40-8E03-39B809D262AC}"/>
              </a:ext>
            </a:extLst>
          </p:cNvPr>
          <p:cNvSpPr txBox="1"/>
          <p:nvPr/>
        </p:nvSpPr>
        <p:spPr>
          <a:xfrm rot="16200000">
            <a:off x="-1577590" y="3674928"/>
            <a:ext cx="3642985" cy="461665"/>
          </a:xfrm>
          <a:prstGeom prst="rect">
            <a:avLst/>
          </a:prstGeom>
          <a:solidFill>
            <a:schemeClr val="bg1"/>
          </a:solidFill>
        </p:spPr>
        <p:txBody>
          <a:bodyPr wrap="none" rtlCol="0">
            <a:spAutoFit/>
          </a:bodyPr>
          <a:lstStyle/>
          <a:p>
            <a:r>
              <a:rPr lang="en-US" sz="2400"/>
              <a:t>New Private Houses Owned</a:t>
            </a:r>
          </a:p>
        </p:txBody>
      </p:sp>
      <p:sp>
        <p:nvSpPr>
          <p:cNvPr id="10" name="TextBox 9">
            <a:extLst>
              <a:ext uri="{FF2B5EF4-FFF2-40B4-BE49-F238E27FC236}">
                <a16:creationId xmlns:a16="http://schemas.microsoft.com/office/drawing/2014/main" id="{7A868F4E-6892-12D4-7DD4-34645FEFEF65}"/>
              </a:ext>
            </a:extLst>
          </p:cNvPr>
          <p:cNvSpPr txBox="1"/>
          <p:nvPr/>
        </p:nvSpPr>
        <p:spPr>
          <a:xfrm rot="16200000">
            <a:off x="4954768" y="3640203"/>
            <a:ext cx="3298082" cy="461665"/>
          </a:xfrm>
          <a:prstGeom prst="rect">
            <a:avLst/>
          </a:prstGeom>
          <a:solidFill>
            <a:schemeClr val="bg1"/>
          </a:solidFill>
        </p:spPr>
        <p:txBody>
          <a:bodyPr wrap="none" rtlCol="0">
            <a:spAutoFit/>
          </a:bodyPr>
          <a:lstStyle/>
          <a:p>
            <a:r>
              <a:rPr lang="en-US" sz="2400"/>
              <a:t>Consumption Price Index</a:t>
            </a:r>
          </a:p>
        </p:txBody>
      </p:sp>
    </p:spTree>
    <p:extLst>
      <p:ext uri="{BB962C8B-B14F-4D97-AF65-F5344CB8AC3E}">
        <p14:creationId xmlns:p14="http://schemas.microsoft.com/office/powerpoint/2010/main" val="2904367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1D2731B-9EBE-0146-B4C9-46DFF2197232}" vid="{899635A8-6EB7-A546-AEA7-0479189531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E950D19B51B4BB098AD94CCAF4224" ma:contentTypeVersion="8" ma:contentTypeDescription="Create a new document." ma:contentTypeScope="" ma:versionID="5ddc18e6d80a613116bbb25cf6242d17">
  <xsd:schema xmlns:xsd="http://www.w3.org/2001/XMLSchema" xmlns:xs="http://www.w3.org/2001/XMLSchema" xmlns:p="http://schemas.microsoft.com/office/2006/metadata/properties" xmlns:ns2="d958c1f7-f208-46db-8385-73926e4abc9c" targetNamespace="http://schemas.microsoft.com/office/2006/metadata/properties" ma:root="true" ma:fieldsID="162979f905ded883860fd1249bad108a" ns2:_="">
    <xsd:import namespace="d958c1f7-f208-46db-8385-73926e4abc9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58c1f7-f208-46db-8385-73926e4abc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419720-BA38-466B-8A1B-775CAF249C76}">
  <ds:schemaRefs>
    <ds:schemaRef ds:uri="http://schemas.microsoft.com/sharepoint/v3/contenttype/forms"/>
  </ds:schemaRefs>
</ds:datastoreItem>
</file>

<file path=customXml/itemProps2.xml><?xml version="1.0" encoding="utf-8"?>
<ds:datastoreItem xmlns:ds="http://schemas.openxmlformats.org/officeDocument/2006/customXml" ds:itemID="{C9E13458-1D43-4F24-8267-A172F8EB3F15}">
  <ds:schemaRefs>
    <ds:schemaRef ds:uri="http://schemas.microsoft.com/office/2006/metadata/properties"/>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958c1f7-f208-46db-8385-73926e4abc9c"/>
    <ds:schemaRef ds:uri="http://www.w3.org/XML/1998/namespace"/>
  </ds:schemaRefs>
</ds:datastoreItem>
</file>

<file path=customXml/itemProps3.xml><?xml version="1.0" encoding="utf-8"?>
<ds:datastoreItem xmlns:ds="http://schemas.openxmlformats.org/officeDocument/2006/customXml" ds:itemID="{7C19ECD5-5EC9-4BF2-9830-E0BD1961DCDB}">
  <ds:schemaRefs>
    <ds:schemaRef ds:uri="d958c1f7-f208-46db-8385-73926e4abc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TotalTime>
  <Words>892</Words>
  <Application>Microsoft Macintosh PowerPoint</Application>
  <PresentationFormat>Widescreen</PresentationFormat>
  <Paragraphs>126</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Courier New</vt:lpstr>
      <vt:lpstr>Segoe UI</vt:lpstr>
      <vt:lpstr>Times New Roman</vt:lpstr>
      <vt:lpstr>Office Theme</vt:lpstr>
      <vt:lpstr>Project 2 Team </vt:lpstr>
      <vt:lpstr>PROJECT 2 TEAM </vt:lpstr>
      <vt:lpstr>Problem Definition</vt:lpstr>
      <vt:lpstr>Data Processing and Quality</vt:lpstr>
      <vt:lpstr>Analytic Methodology</vt:lpstr>
      <vt:lpstr>Models Explored During the Process – Two Steps</vt:lpstr>
      <vt:lpstr>Visuals</vt:lpstr>
      <vt:lpstr>Visuals</vt:lpstr>
      <vt:lpstr>Visuals</vt:lpstr>
      <vt:lpstr>Findings – Statistical models 📊</vt:lpstr>
      <vt:lpstr>Findings – Machine learning models</vt:lpstr>
      <vt:lpstr>Summary – Model Selection Rationale</vt:lpstr>
      <vt:lpstr>Next Steps</vt:lpstr>
      <vt:lpstr>BACKUP SLIDES</vt:lpstr>
      <vt:lpstr>Full Lexicon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Liz</dc:creator>
  <cp:lastModifiedBy>Iris J Duan</cp:lastModifiedBy>
  <cp:revision>2</cp:revision>
  <dcterms:created xsi:type="dcterms:W3CDTF">2019-01-16T15:47:14Z</dcterms:created>
  <dcterms:modified xsi:type="dcterms:W3CDTF">2025-05-07T23:49:49Z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0x0101000F1E950D19B51B4BB098AD94CCAF4224</vt:lpwstr>
  </property>
</Properties>
</file>